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314" r:id="rId3"/>
    <p:sldId id="297" r:id="rId4"/>
    <p:sldId id="293" r:id="rId5"/>
    <p:sldId id="285" r:id="rId6"/>
    <p:sldId id="296" r:id="rId7"/>
    <p:sldId id="295" r:id="rId8"/>
    <p:sldId id="259" r:id="rId9"/>
    <p:sldId id="298" r:id="rId10"/>
    <p:sldId id="299" r:id="rId11"/>
    <p:sldId id="306" r:id="rId12"/>
    <p:sldId id="266" r:id="rId13"/>
    <p:sldId id="291" r:id="rId14"/>
    <p:sldId id="292" r:id="rId15"/>
    <p:sldId id="307" r:id="rId16"/>
    <p:sldId id="272" r:id="rId17"/>
    <p:sldId id="280" r:id="rId18"/>
    <p:sldId id="302" r:id="rId19"/>
    <p:sldId id="260" r:id="rId20"/>
    <p:sldId id="303" r:id="rId21"/>
    <p:sldId id="304" r:id="rId22"/>
    <p:sldId id="273" r:id="rId23"/>
    <p:sldId id="300" r:id="rId24"/>
    <p:sldId id="301" r:id="rId25"/>
    <p:sldId id="288" r:id="rId26"/>
    <p:sldId id="263" r:id="rId27"/>
    <p:sldId id="257" r:id="rId28"/>
    <p:sldId id="261" r:id="rId29"/>
    <p:sldId id="274" r:id="rId30"/>
    <p:sldId id="281" r:id="rId31"/>
    <p:sldId id="275" r:id="rId32"/>
    <p:sldId id="276" r:id="rId33"/>
    <p:sldId id="308" r:id="rId34"/>
    <p:sldId id="309" r:id="rId35"/>
    <p:sldId id="310" r:id="rId36"/>
    <p:sldId id="311" r:id="rId37"/>
    <p:sldId id="312" r:id="rId38"/>
    <p:sldId id="313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F00"/>
    <a:srgbClr val="705500"/>
    <a:srgbClr val="483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16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CF4B9-47BC-49FE-D707-202354C0A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54E600-5D68-0B9D-27FF-4A2F247E1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E3A554-A461-B50B-BF84-1C117505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FF85-8B2C-4625-8A9F-CD1F9F11E4C4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A68FAA-7648-7D5F-5F47-231AC5261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69732B-90B1-0DD4-2057-4593CB815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8F9D-C07A-4AD2-A71C-212978D2A4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09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8599D-3145-FEF0-70C2-99DEC0D71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EF91EF-CFEF-0042-2992-41F1B7B34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44CDF0-E0FE-64BB-9B19-5EE4EAF4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FF85-8B2C-4625-8A9F-CD1F9F11E4C4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2ACFCE-E5D3-5414-84CC-FEB6D873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A13961-53C8-33DC-96E3-50EBFB98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8F9D-C07A-4AD2-A71C-212978D2A4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49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0427DB-E963-6EF5-1D65-2BAEA1F50D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0F177E1-86F5-4BBB-2BF7-E9B0A24CC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D407D6-0C6D-F2BF-DBD0-5AD24028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FF85-8B2C-4625-8A9F-CD1F9F11E4C4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EB65A0-ADE4-64DF-E272-D87E39D4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A639EF-1806-56E3-2E30-8A9C09A8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8F9D-C07A-4AD2-A71C-212978D2A4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17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EDC77-25D9-2C28-0596-972EB5B1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8EB942-CBD3-B55D-1FA4-0144D3405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8518DF-0FAD-B808-6974-F26706CC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FF85-8B2C-4625-8A9F-CD1F9F11E4C4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A83F79-3E18-F9EB-677B-187945D5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6F3569-D993-1EF1-935B-AA0DDCAE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8F9D-C07A-4AD2-A71C-212978D2A4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38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38D453-9815-469A-1C49-4930D4CC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B24F63-27A8-C4C9-C738-454080939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9FE791-CDCB-1606-1704-4B8AB953B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FF85-8B2C-4625-8A9F-CD1F9F11E4C4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BD0B45-DEEE-2205-6F5A-6D27DA90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AF5D65-E80F-6283-6D54-83121CF68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8F9D-C07A-4AD2-A71C-212978D2A4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10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50A2F-CA86-95A8-54E5-CF99EE5F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7C5A5F-A8C8-FC8C-7563-6648927E4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014EFF-D1E0-6E4C-052B-E815776C3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A5B7F8-7CE4-A9FF-EE91-6648E00D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FF85-8B2C-4625-8A9F-CD1F9F11E4C4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99B519-FA2E-91AC-82C2-BC278010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161807-7D77-064D-1E1B-DDC8913D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8F9D-C07A-4AD2-A71C-212978D2A4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00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D6235-CFCD-ADF0-C895-B1388E00E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7ADC2D-C7B6-1BFB-5D2D-C9C356038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8886CC-272A-0A15-5580-F5569302B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0C00AF2-D171-D508-1BE8-D69FBFE6A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A722336-931A-5D8A-3953-EDB654DC9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0B0BAD6-1138-78E8-90E4-3D784770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FF85-8B2C-4625-8A9F-CD1F9F11E4C4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5A2459A-3626-1AD0-BCE4-2E9E193D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04E6753-378D-C37A-B723-FB5D9258A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8F9D-C07A-4AD2-A71C-212978D2A4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40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1D0C8-7432-E2EB-08EB-3CBD9E43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EB95561-EB62-08AC-6251-21E2FA872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FF85-8B2C-4625-8A9F-CD1F9F11E4C4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822DECB-0E78-5DD9-31F0-FD390FB7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3F1539F-FA4E-A255-8639-CDDF46C1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8F9D-C07A-4AD2-A71C-212978D2A4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4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E92694A-FB00-AF21-ED01-1227D2CC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FF85-8B2C-4625-8A9F-CD1F9F11E4C4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C39453D-29EF-F95C-64EB-1B689109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52765BB-BD71-E33F-9868-FACEB0E2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8F9D-C07A-4AD2-A71C-212978D2A4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65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A00E9-44DF-737F-C1BB-FFDA4314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0855E7-B79A-71CA-A558-5539C5C3F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BEAD6E5-009F-8A95-3100-D26E7F549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EA97C6-CE7A-1F63-5508-226037903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FF85-8B2C-4625-8A9F-CD1F9F11E4C4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EBE765-8C3B-6C18-73F9-780B0A8C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E9A60D-978E-2EAA-8909-F6C7910B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8F9D-C07A-4AD2-A71C-212978D2A4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77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3761A-22C2-07E9-79DD-0083B114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AF9FD40-98DB-1612-10F5-7F6393BD8F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D4B0CF-715C-D14F-AD95-E84C4F63E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619FA5-64B3-D779-250F-269B284B7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FF85-8B2C-4625-8A9F-CD1F9F11E4C4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F5BB209-4293-A208-2B54-9427AB90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49671A-6163-1022-BEF9-0630A70D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8F9D-C07A-4AD2-A71C-212978D2A4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41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F683575-C72F-44E5-8864-0D6F591A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070C40-6259-B8EA-A8D8-3604172B2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61C283-8290-BFE4-974E-180A13732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44FF85-8B2C-4625-8A9F-CD1F9F11E4C4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1751CF-E8AE-064E-7C5B-9D39D8E7D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BC4CE0-D160-FF9A-F55C-C6190ABF1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E78F9D-C07A-4AD2-A71C-212978D2A4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86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7C18C-AF1F-42E8-AF6D-471D81CB7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12"/>
            <a:ext cx="7877175" cy="6857990"/>
          </a:xfrm>
        </p:spPr>
        <p:txBody>
          <a:bodyPr>
            <a:normAutofit/>
          </a:bodyPr>
          <a:lstStyle/>
          <a:p>
            <a:pPr algn="ctr"/>
            <a:r>
              <a:rPr lang="pt-BR" sz="10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Carta aos Romanos </a:t>
            </a:r>
            <a:br>
              <a:rPr lang="pt-BR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br>
              <a:rPr lang="pt-BR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t-BR" sz="8900" b="1" dirty="0">
                <a:solidFill>
                  <a:srgbClr val="002060"/>
                </a:solidFill>
                <a:latin typeface="Candara" panose="020E0502030303020204" pitchFamily="34" charset="0"/>
              </a:rPr>
              <a:t>Mês da Bíblia</a:t>
            </a:r>
            <a:br>
              <a:rPr lang="pt-BR" sz="6000" b="1" dirty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pt-BR" sz="6000" b="1" dirty="0">
                <a:solidFill>
                  <a:srgbClr val="002060"/>
                </a:solidFill>
                <a:latin typeface="Candara" panose="020E0502030303020204" pitchFamily="34" charset="0"/>
              </a:rPr>
              <a:t>setembro/</a:t>
            </a:r>
            <a:r>
              <a:rPr lang="pt-BR" sz="5600" b="1" dirty="0">
                <a:solidFill>
                  <a:srgbClr val="002060"/>
                </a:solidFill>
                <a:latin typeface="Candara" panose="020E0502030303020204" pitchFamily="34" charset="0"/>
              </a:rPr>
              <a:t>2025</a:t>
            </a:r>
            <a:endParaRPr lang="pt-BR" sz="1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DAE87B-018D-4F18-B91E-C492DEF7B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175" y="0"/>
            <a:ext cx="43148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1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7137DF4-0422-BECA-2B8E-C00052AD9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70038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5000" dirty="0">
                <a:solidFill>
                  <a:schemeClr val="bg1"/>
                </a:solidFill>
              </a:rPr>
              <a:t>Observações preliminares: </a:t>
            </a:r>
            <a:r>
              <a:rPr lang="pt-BR" sz="5000" b="1" dirty="0">
                <a:solidFill>
                  <a:srgbClr val="FFFF00"/>
                </a:solidFill>
              </a:rPr>
              <a:t>retórica</a:t>
            </a:r>
            <a:r>
              <a:rPr lang="pt-BR" sz="5000" b="1" dirty="0">
                <a:solidFill>
                  <a:schemeClr val="bg1"/>
                </a:solidFill>
              </a:rPr>
              <a:t> </a:t>
            </a:r>
            <a:r>
              <a:rPr lang="pt-BR" sz="5000" b="1" dirty="0">
                <a:solidFill>
                  <a:srgbClr val="FFFF00"/>
                </a:solidFill>
              </a:rPr>
              <a:t>e foco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7318DD20-D904-1588-000B-4E2C08D75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0039"/>
            <a:ext cx="12192000" cy="56879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1400" dirty="0"/>
          </a:p>
          <a:p>
            <a:pPr marL="0" indent="0" algn="ctr">
              <a:buNone/>
            </a:pPr>
            <a:r>
              <a:rPr lang="pt-BR" sz="71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Propositio</a:t>
            </a:r>
            <a:r>
              <a:rPr lang="pt-BR" sz="71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pt-BR" sz="71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generalis</a:t>
            </a:r>
            <a:r>
              <a:rPr lang="pt-BR" sz="7100" b="1" dirty="0">
                <a:latin typeface="Candara" panose="020E0502030303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pt-BR" sz="4400" dirty="0"/>
              <a:t>(proposição, tese geral)</a:t>
            </a:r>
          </a:p>
          <a:p>
            <a:pPr marL="0" indent="0" algn="ctr">
              <a:buNone/>
            </a:pPr>
            <a:r>
              <a:rPr lang="pt-BR" sz="5400" b="1" dirty="0" err="1">
                <a:solidFill>
                  <a:srgbClr val="C00000"/>
                </a:solidFill>
              </a:rPr>
              <a:t>Rm</a:t>
            </a:r>
            <a:r>
              <a:rPr lang="pt-BR" sz="5400" b="1" dirty="0">
                <a:solidFill>
                  <a:srgbClr val="C00000"/>
                </a:solidFill>
              </a:rPr>
              <a:t> 1,16-17</a:t>
            </a:r>
          </a:p>
          <a:p>
            <a:pPr marL="0" indent="0">
              <a:buNone/>
            </a:pPr>
            <a:endParaRPr lang="pt-BR" sz="4400" dirty="0"/>
          </a:p>
          <a:p>
            <a:pPr marL="0" indent="0" algn="ctr">
              <a:buNone/>
            </a:pPr>
            <a:r>
              <a:rPr lang="pt-BR" sz="7100" b="1" dirty="0">
                <a:solidFill>
                  <a:srgbClr val="0070C0"/>
                </a:solidFill>
                <a:latin typeface="Candara" panose="020E0502030303020204" pitchFamily="34" charset="0"/>
              </a:rPr>
              <a:t>Indicativo</a:t>
            </a:r>
            <a:r>
              <a:rPr lang="pt-BR" sz="7100" b="1" dirty="0">
                <a:latin typeface="Candara" panose="020E0502030303020204" pitchFamily="34" charset="0"/>
              </a:rPr>
              <a:t> x </a:t>
            </a:r>
            <a:r>
              <a:rPr lang="pt-BR" sz="71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Imperativo</a:t>
            </a:r>
          </a:p>
          <a:p>
            <a:pPr marL="0" indent="0">
              <a:buNone/>
            </a:pPr>
            <a:r>
              <a:rPr lang="pt-BR" sz="4800" b="1" dirty="0">
                <a:solidFill>
                  <a:srgbClr val="0070C0"/>
                </a:solidFill>
              </a:rPr>
              <a:t>			</a:t>
            </a:r>
            <a:r>
              <a:rPr lang="pt-BR" sz="5400" b="1" dirty="0" err="1">
                <a:solidFill>
                  <a:srgbClr val="0070C0"/>
                </a:solidFill>
              </a:rPr>
              <a:t>Rm</a:t>
            </a:r>
            <a:r>
              <a:rPr lang="pt-BR" sz="5400" b="1" dirty="0">
                <a:solidFill>
                  <a:srgbClr val="0070C0"/>
                </a:solidFill>
              </a:rPr>
              <a:t> 1-4</a:t>
            </a:r>
          </a:p>
          <a:p>
            <a:pPr marL="0" indent="0">
              <a:buNone/>
            </a:pPr>
            <a:r>
              <a:rPr lang="pt-BR" sz="5400" b="1" dirty="0">
                <a:solidFill>
                  <a:srgbClr val="0070C0"/>
                </a:solidFill>
              </a:rPr>
              <a:t>			</a:t>
            </a:r>
            <a:r>
              <a:rPr lang="pt-BR" sz="5400" b="1" dirty="0" err="1">
                <a:solidFill>
                  <a:srgbClr val="0070C0"/>
                </a:solidFill>
              </a:rPr>
              <a:t>Rm</a:t>
            </a:r>
            <a:r>
              <a:rPr lang="pt-BR" sz="5400" b="1" dirty="0">
                <a:solidFill>
                  <a:srgbClr val="0070C0"/>
                </a:solidFill>
              </a:rPr>
              <a:t> 5-8		    </a:t>
            </a:r>
            <a:r>
              <a:rPr lang="pt-BR" sz="5400" b="1" dirty="0" err="1">
                <a:solidFill>
                  <a:schemeClr val="accent2">
                    <a:lumMod val="75000"/>
                  </a:schemeClr>
                </a:solidFill>
              </a:rPr>
              <a:t>Rm</a:t>
            </a:r>
            <a:r>
              <a:rPr lang="pt-BR" sz="5400" b="1" dirty="0">
                <a:solidFill>
                  <a:schemeClr val="accent2">
                    <a:lumMod val="75000"/>
                  </a:schemeClr>
                </a:solidFill>
              </a:rPr>
              <a:t> 12-16</a:t>
            </a:r>
          </a:p>
          <a:p>
            <a:pPr marL="0" indent="0">
              <a:buNone/>
            </a:pPr>
            <a:r>
              <a:rPr lang="pt-BR" sz="4800" b="1" dirty="0">
                <a:solidFill>
                  <a:srgbClr val="0070C0"/>
                </a:solidFill>
              </a:rPr>
              <a:t>			</a:t>
            </a:r>
            <a:r>
              <a:rPr lang="pt-BR" sz="4800" b="1" dirty="0" err="1">
                <a:solidFill>
                  <a:srgbClr val="0070C0"/>
                </a:solidFill>
              </a:rPr>
              <a:t>Rm</a:t>
            </a:r>
            <a:r>
              <a:rPr lang="pt-BR" sz="4800" b="1" dirty="0">
                <a:solidFill>
                  <a:srgbClr val="0070C0"/>
                </a:solidFill>
              </a:rPr>
              <a:t> 9-11</a:t>
            </a:r>
            <a:endParaRPr lang="pt-BR" sz="4400" b="1" dirty="0">
              <a:solidFill>
                <a:srgbClr val="0070C0"/>
              </a:solidFill>
            </a:endParaRP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F917C22-E0A6-5ADB-0F90-6F604183D7C8}"/>
              </a:ext>
            </a:extLst>
          </p:cNvPr>
          <p:cNvCxnSpPr/>
          <p:nvPr/>
        </p:nvCxnSpPr>
        <p:spPr>
          <a:xfrm>
            <a:off x="294968" y="3726426"/>
            <a:ext cx="11543071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33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A7DEB-6E11-1F19-5817-1A3F43DA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178DA5-DFA9-8E93-A460-C0008A97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825" y="0"/>
            <a:ext cx="7877175" cy="68580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endParaRPr lang="pt-BR" sz="40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pt-BR" sz="7200" b="1" dirty="0">
                <a:solidFill>
                  <a:srgbClr val="002060"/>
                </a:solidFill>
                <a:latin typeface="Candara" panose="020E0502030303020204" pitchFamily="34" charset="0"/>
              </a:rPr>
              <a:t>v</a:t>
            </a:r>
            <a:r>
              <a:rPr lang="pt-BR" sz="7200" b="1">
                <a:solidFill>
                  <a:srgbClr val="002060"/>
                </a:solidFill>
                <a:latin typeface="Candara" panose="020E0502030303020204" pitchFamily="34" charset="0"/>
              </a:rPr>
              <a:t>isão </a:t>
            </a:r>
            <a:r>
              <a:rPr lang="pt-BR" sz="7200" b="1" dirty="0">
                <a:solidFill>
                  <a:srgbClr val="002060"/>
                </a:solidFill>
                <a:latin typeface="Candara" panose="020E0502030303020204" pitchFamily="34" charset="0"/>
              </a:rPr>
              <a:t>de conjunto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pt-BR" sz="7200" b="1" dirty="0">
                <a:solidFill>
                  <a:srgbClr val="002060"/>
                </a:solidFill>
                <a:latin typeface="Candara" panose="020E0502030303020204" pitchFamily="34" charset="0"/>
              </a:rPr>
              <a:t>da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pt-BR" sz="7200" b="1" dirty="0">
                <a:solidFill>
                  <a:srgbClr val="002060"/>
                </a:solidFill>
                <a:latin typeface="Candara" panose="020E0502030303020204" pitchFamily="34" charset="0"/>
              </a:rPr>
              <a:t>Carta de Paulo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pt-BR" sz="7200" b="1" dirty="0">
                <a:solidFill>
                  <a:srgbClr val="002060"/>
                </a:solidFill>
                <a:latin typeface="Candara" panose="020E0502030303020204" pitchFamily="34" charset="0"/>
              </a:rPr>
              <a:t>aos Romanos</a:t>
            </a:r>
            <a:r>
              <a:rPr lang="pt-BR" sz="60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endParaRPr lang="pt-BR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23C123-4A8B-1959-02F0-B52DE2BCA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148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80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4B6BE-EA3F-F38B-1A55-92ACCF60B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A9520-15A1-5D21-05CC-D5198E901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 </a:t>
            </a:r>
            <a:endParaRPr lang="pt-BR" dirty="0"/>
          </a:p>
          <a:p>
            <a:pPr marL="0" indent="0" algn="ctr">
              <a:buNone/>
            </a:pPr>
            <a:r>
              <a:rPr lang="pt-BR" sz="6600" b="1" dirty="0">
                <a:solidFill>
                  <a:srgbClr val="C00000"/>
                </a:solidFill>
                <a:latin typeface="Candara" panose="020E0502030303020204" pitchFamily="34" charset="0"/>
              </a:rPr>
              <a:t>Disposição</a:t>
            </a:r>
          </a:p>
          <a:p>
            <a:pPr marL="0" indent="0" algn="ctr">
              <a:buNone/>
            </a:pPr>
            <a:r>
              <a:rPr lang="pt-BR" sz="4800" dirty="0"/>
              <a:t>Paulo procede por setores, </a:t>
            </a:r>
          </a:p>
          <a:p>
            <a:pPr marL="0" indent="0" algn="ctr">
              <a:buNone/>
            </a:pPr>
            <a:r>
              <a:rPr lang="pt-BR" sz="4800" dirty="0"/>
              <a:t>temáticas parciais que compõem o todo.</a:t>
            </a:r>
          </a:p>
          <a:p>
            <a:pPr marL="0" indent="0">
              <a:buNone/>
            </a:pPr>
            <a:r>
              <a:rPr lang="pt-BR" sz="3600" dirty="0"/>
              <a:t> </a:t>
            </a:r>
          </a:p>
          <a:p>
            <a:pPr marL="0" indent="0">
              <a:buNone/>
            </a:pPr>
            <a:r>
              <a:rPr lang="pt-BR" sz="3600" dirty="0"/>
              <a:t> </a:t>
            </a:r>
          </a:p>
          <a:p>
            <a:pPr marL="0" indent="0">
              <a:buNone/>
            </a:pPr>
            <a:r>
              <a:rPr lang="pt-BR" sz="4000" b="1" dirty="0">
                <a:solidFill>
                  <a:srgbClr val="C00000"/>
                </a:solidFill>
                <a:latin typeface="Candara" panose="020E0502030303020204" pitchFamily="34" charset="0"/>
              </a:rPr>
              <a:t>I. Introdução epistolar 					1,1-17</a:t>
            </a:r>
            <a:endParaRPr lang="pt-BR" sz="4000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pt-BR" sz="3600" i="1" dirty="0"/>
              <a:t>	</a:t>
            </a:r>
            <a:r>
              <a:rPr lang="pt-BR" sz="3600" i="1" dirty="0" err="1"/>
              <a:t>Prescriptum</a:t>
            </a:r>
            <a:r>
              <a:rPr lang="pt-BR" sz="3600" dirty="0"/>
              <a:t> 								1,1-7</a:t>
            </a:r>
          </a:p>
          <a:p>
            <a:pPr marL="0" indent="0">
              <a:buNone/>
            </a:pPr>
            <a:r>
              <a:rPr lang="pt-BR" sz="3600" dirty="0"/>
              <a:t>	Agradecimento = exórdio		</a:t>
            </a:r>
            <a:r>
              <a:rPr lang="pt-BR" sz="3600" i="1" dirty="0"/>
              <a:t> 			</a:t>
            </a:r>
            <a:r>
              <a:rPr lang="pt-BR" sz="3600" dirty="0"/>
              <a:t>1,8-15</a:t>
            </a:r>
          </a:p>
          <a:p>
            <a:pPr marL="0" indent="0">
              <a:buNone/>
            </a:pPr>
            <a:r>
              <a:rPr lang="pt-BR" sz="3600" b="1" i="1" dirty="0"/>
              <a:t>	</a:t>
            </a:r>
            <a:r>
              <a:rPr lang="pt-BR" sz="3600" b="1" i="1" dirty="0" err="1">
                <a:solidFill>
                  <a:srgbClr val="0070C0"/>
                </a:solidFill>
              </a:rPr>
              <a:t>Propositio</a:t>
            </a:r>
            <a:r>
              <a:rPr lang="pt-BR" sz="3600" b="1" i="1" dirty="0">
                <a:solidFill>
                  <a:srgbClr val="0070C0"/>
                </a:solidFill>
              </a:rPr>
              <a:t> </a:t>
            </a:r>
            <a:r>
              <a:rPr lang="pt-BR" sz="3600" b="1" i="1" dirty="0" err="1">
                <a:solidFill>
                  <a:srgbClr val="0070C0"/>
                </a:solidFill>
              </a:rPr>
              <a:t>Generalis</a:t>
            </a:r>
            <a:r>
              <a:rPr lang="pt-BR" sz="3600" dirty="0">
                <a:solidFill>
                  <a:srgbClr val="0070C0"/>
                </a:solidFill>
              </a:rPr>
              <a:t>					</a:t>
            </a:r>
            <a:r>
              <a:rPr lang="pt-BR" sz="3600" b="1" dirty="0">
                <a:solidFill>
                  <a:srgbClr val="0070C0"/>
                </a:solidFill>
              </a:rPr>
              <a:t>1,16-17</a:t>
            </a:r>
            <a:r>
              <a:rPr lang="pt-BR" sz="3600" b="1" i="1" dirty="0"/>
              <a:t> </a:t>
            </a:r>
            <a:endParaRPr lang="pt-BR" sz="3600" dirty="0"/>
          </a:p>
          <a:p>
            <a:pPr marL="0" indent="0">
              <a:buNone/>
            </a:pPr>
            <a:r>
              <a:rPr lang="pt-BR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50569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561E9-4165-298B-04B2-D72BE69F3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A8D3EA-9E1C-BB43-AB27-A394D7043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rgbClr val="C00000"/>
                </a:solidFill>
                <a:latin typeface="Candara" panose="020E0502030303020204" pitchFamily="34" charset="0"/>
              </a:rPr>
              <a:t>II. Corpo Epistolar 						1,18‒15,13</a:t>
            </a:r>
            <a:endParaRPr lang="pt-BR" sz="4000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pt-BR" dirty="0"/>
              <a:t>1. </a:t>
            </a:r>
            <a:r>
              <a:rPr lang="pt-BR" sz="3100" b="1" dirty="0">
                <a:solidFill>
                  <a:srgbClr val="0070C0"/>
                </a:solidFill>
              </a:rPr>
              <a:t>Seção Expositiva </a:t>
            </a:r>
            <a:r>
              <a:rPr lang="pt-BR" dirty="0"/>
              <a:t>(anuncio do evangelho)			</a:t>
            </a:r>
            <a:r>
              <a:rPr lang="pt-BR" b="1" dirty="0">
                <a:solidFill>
                  <a:srgbClr val="0070C0"/>
                </a:solidFill>
              </a:rPr>
              <a:t>1,18‒11,36</a:t>
            </a:r>
          </a:p>
          <a:p>
            <a:pPr marL="0" indent="0">
              <a:buNone/>
            </a:pPr>
            <a:r>
              <a:rPr lang="pt-BR" dirty="0"/>
              <a:t>      A. </a:t>
            </a:r>
            <a:r>
              <a:rPr lang="pt-BR" b="1" dirty="0">
                <a:solidFill>
                  <a:srgbClr val="C00000"/>
                </a:solidFill>
              </a:rPr>
              <a:t>Revelação da ira e justiça divinas				1,18‒4,25</a:t>
            </a:r>
          </a:p>
          <a:p>
            <a:pPr marL="0" indent="0">
              <a:buNone/>
            </a:pPr>
            <a:r>
              <a:rPr lang="pt-BR" dirty="0"/>
              <a:t>           a. Revelação da ira divina						1,18‒3,20</a:t>
            </a:r>
          </a:p>
          <a:p>
            <a:pPr marL="0" indent="0">
              <a:buNone/>
            </a:pPr>
            <a:r>
              <a:rPr lang="pt-BR" dirty="0"/>
              <a:t>           b. Manifestação da justiça divina					3,21‒4,25</a:t>
            </a:r>
          </a:p>
          <a:p>
            <a:pPr marL="0" indent="0">
              <a:buNone/>
            </a:pPr>
            <a:r>
              <a:rPr lang="pt-BR" dirty="0"/>
              <a:t>      </a:t>
            </a:r>
          </a:p>
          <a:p>
            <a:pPr marL="0" indent="0">
              <a:buNone/>
            </a:pPr>
            <a:r>
              <a:rPr lang="pt-BR" dirty="0"/>
              <a:t>      B. </a:t>
            </a:r>
            <a:r>
              <a:rPr lang="pt-BR" b="1" dirty="0">
                <a:solidFill>
                  <a:srgbClr val="C00000"/>
                </a:solidFill>
              </a:rPr>
              <a:t>Paradoxal orgulho cristão					5,1‒8,39</a:t>
            </a:r>
          </a:p>
          <a:p>
            <a:pPr marL="0" indent="0">
              <a:buNone/>
            </a:pPr>
            <a:r>
              <a:rPr lang="pt-BR" dirty="0"/>
              <a:t>           a.  Da justificação à paz							5,1-11</a:t>
            </a:r>
          </a:p>
          <a:p>
            <a:pPr marL="0" indent="0">
              <a:buNone/>
            </a:pPr>
            <a:r>
              <a:rPr lang="pt-BR" dirty="0"/>
              <a:t>           b. Confronto entre Jesus e Adão					5,12-21</a:t>
            </a:r>
          </a:p>
          <a:p>
            <a:pPr marL="0" indent="0">
              <a:buNone/>
            </a:pPr>
            <a:r>
              <a:rPr lang="pt-BR" dirty="0"/>
              <a:t>           c. Questões (diatribe) consequenciais				6,1‒7,25</a:t>
            </a:r>
          </a:p>
          <a:p>
            <a:pPr marL="0" indent="0">
              <a:buNone/>
            </a:pPr>
            <a:r>
              <a:rPr lang="pt-BR" dirty="0"/>
              <a:t>           d. Lei do Espírito								8,1-30</a:t>
            </a:r>
          </a:p>
          <a:p>
            <a:pPr marL="0" indent="0">
              <a:buNone/>
            </a:pPr>
            <a:r>
              <a:rPr lang="pt-BR" dirty="0"/>
              <a:t>           e. </a:t>
            </a:r>
            <a:r>
              <a:rPr lang="pt-BR" i="1" dirty="0" err="1"/>
              <a:t>Peroratio</a:t>
            </a:r>
            <a:r>
              <a:rPr lang="pt-BR" dirty="0"/>
              <a:t> (conclusão) sobre o amor de Deus e de Cristo	8,31-39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5390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61F98-8A6E-0C11-A905-63CAC3B4F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14F758-5101-FCE9-B49D-E1DA81223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 C. </a:t>
            </a:r>
            <a:r>
              <a:rPr lang="pt-BR" b="1" dirty="0">
                <a:solidFill>
                  <a:srgbClr val="C00000"/>
                </a:solidFill>
              </a:rPr>
              <a:t>Fidelidade da Palavra de Deus					9,1‒11,36</a:t>
            </a:r>
          </a:p>
          <a:p>
            <a:pPr marL="0" indent="0">
              <a:buNone/>
            </a:pPr>
            <a:r>
              <a:rPr lang="pt-BR" dirty="0"/>
              <a:t>           Exórdio: uma grande tristeza						9,1-5</a:t>
            </a:r>
          </a:p>
          <a:p>
            <a:pPr marL="0" indent="0">
              <a:buNone/>
            </a:pPr>
            <a:r>
              <a:rPr lang="pt-BR" dirty="0"/>
              <a:t>           a. Não todo Israel é Israel						9,6-29</a:t>
            </a:r>
          </a:p>
          <a:p>
            <a:pPr marL="0" indent="0">
              <a:buNone/>
            </a:pPr>
            <a:r>
              <a:rPr lang="pt-BR" dirty="0"/>
              <a:t>           b. Cristo, fim da Lei							9,30‒10,21</a:t>
            </a:r>
          </a:p>
          <a:p>
            <a:pPr marL="0" indent="0">
              <a:buNone/>
            </a:pPr>
            <a:r>
              <a:rPr lang="pt-BR" dirty="0"/>
              <a:t>           a'. Deus não rejeitou seu povo						11,1-32</a:t>
            </a:r>
          </a:p>
          <a:p>
            <a:pPr marL="0" indent="0">
              <a:buNone/>
            </a:pPr>
            <a:r>
              <a:rPr lang="pt-BR" dirty="0"/>
              <a:t>           </a:t>
            </a:r>
            <a:r>
              <a:rPr lang="pt-BR" i="1" dirty="0" err="1"/>
              <a:t>Peroratio</a:t>
            </a:r>
            <a:r>
              <a:rPr lang="pt-BR" dirty="0"/>
              <a:t>: as imperscrutáveis vias do Senhor			11,33-36</a:t>
            </a:r>
            <a:r>
              <a:rPr lang="pt-BR" i="1" dirty="0"/>
              <a:t> 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2</a:t>
            </a:r>
            <a:r>
              <a:rPr lang="pt-BR" sz="3200" dirty="0"/>
              <a:t>. </a:t>
            </a:r>
            <a:r>
              <a:rPr lang="pt-BR" sz="3200" b="1" dirty="0">
                <a:solidFill>
                  <a:srgbClr val="0070C0"/>
                </a:solidFill>
              </a:rPr>
              <a:t>Seção Exortativa </a:t>
            </a:r>
            <a:r>
              <a:rPr lang="pt-BR" sz="3200" dirty="0"/>
              <a:t>(aplicação do evangelho)</a:t>
            </a:r>
            <a:r>
              <a:rPr lang="pt-BR" sz="3200" b="1" dirty="0">
                <a:solidFill>
                  <a:srgbClr val="0070C0"/>
                </a:solidFill>
              </a:rPr>
              <a:t>			12,1‒15,13</a:t>
            </a:r>
          </a:p>
          <a:p>
            <a:pPr marL="0" indent="0">
              <a:buNone/>
            </a:pPr>
            <a:r>
              <a:rPr lang="pt-BR" sz="3200" dirty="0"/>
              <a:t>     O culto racional								12,1‒13,14</a:t>
            </a:r>
          </a:p>
          <a:p>
            <a:pPr marL="0" indent="0">
              <a:buNone/>
            </a:pPr>
            <a:r>
              <a:rPr lang="pt-BR" sz="3200" dirty="0"/>
              <a:t>     Acolhida recíproca entre os fortes e fracos			14,1‒15,13</a:t>
            </a:r>
          </a:p>
          <a:p>
            <a:pPr marL="0" indent="0">
              <a:buNone/>
            </a:pPr>
            <a:r>
              <a:rPr lang="pt-BR" sz="3200" dirty="0"/>
              <a:t> </a:t>
            </a:r>
          </a:p>
          <a:p>
            <a:pPr marL="0" indent="0">
              <a:buNone/>
            </a:pPr>
            <a:r>
              <a:rPr lang="pt-BR" sz="4900" b="1" dirty="0">
                <a:solidFill>
                  <a:srgbClr val="C00000"/>
                </a:solidFill>
                <a:latin typeface="Candara" panose="020E0502030303020204" pitchFamily="34" charset="0"/>
              </a:rPr>
              <a:t>III. Conclusão (</a:t>
            </a:r>
            <a:r>
              <a:rPr lang="pt-BR" sz="4900" b="1" i="1" dirty="0" err="1">
                <a:solidFill>
                  <a:srgbClr val="C00000"/>
                </a:solidFill>
                <a:latin typeface="Candara" panose="020E0502030303020204" pitchFamily="34" charset="0"/>
              </a:rPr>
              <a:t>postscriptum</a:t>
            </a:r>
            <a:r>
              <a:rPr lang="pt-BR" sz="4900" b="1" dirty="0">
                <a:solidFill>
                  <a:srgbClr val="C00000"/>
                </a:solidFill>
                <a:latin typeface="Candara" panose="020E0502030303020204" pitchFamily="34" charset="0"/>
              </a:rPr>
              <a:t>) Epistolar				</a:t>
            </a:r>
          </a:p>
          <a:p>
            <a:pPr marL="0" indent="0">
              <a:buNone/>
            </a:pPr>
            <a:r>
              <a:rPr lang="pt-BR" sz="4900" b="1" dirty="0">
                <a:solidFill>
                  <a:srgbClr val="C00000"/>
                </a:solidFill>
                <a:latin typeface="Candara" panose="020E0502030303020204" pitchFamily="34" charset="0"/>
              </a:rPr>
              <a:t>									15,14‒16,27</a:t>
            </a:r>
            <a:endParaRPr lang="pt-BR" sz="4900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pt-BR" sz="3200" dirty="0"/>
              <a:t>	Planos de viagens 							15,14-33</a:t>
            </a:r>
          </a:p>
          <a:p>
            <a:pPr marL="0" indent="0">
              <a:buNone/>
            </a:pPr>
            <a:r>
              <a:rPr lang="pt-BR" sz="3200" dirty="0"/>
              <a:t>	Saudações e doxologia final					16,1-27</a:t>
            </a:r>
          </a:p>
        </p:txBody>
      </p:sp>
    </p:spTree>
    <p:extLst>
      <p:ext uri="{BB962C8B-B14F-4D97-AF65-F5344CB8AC3E}">
        <p14:creationId xmlns:p14="http://schemas.microsoft.com/office/powerpoint/2010/main" val="3453689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AC30F-1869-3667-9912-312A887F4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04C92A-83B0-0914-159C-5A0E4D103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712" y="0"/>
            <a:ext cx="6999288" cy="68580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endParaRPr lang="pt-BR" sz="24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pt-BR" sz="8000" b="1" dirty="0">
                <a:solidFill>
                  <a:srgbClr val="002060"/>
                </a:solidFill>
                <a:latin typeface="Candara" panose="020E0502030303020204" pitchFamily="34" charset="0"/>
              </a:rPr>
              <a:t>Análise de textos selecionados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pt-BR" sz="8000" b="1" dirty="0">
                <a:solidFill>
                  <a:srgbClr val="002060"/>
                </a:solidFill>
                <a:latin typeface="Candara" panose="020E0502030303020204" pitchFamily="34" charset="0"/>
              </a:rPr>
              <a:t>e temas teológicos</a:t>
            </a:r>
            <a:endParaRPr lang="pt-BR" sz="7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3074" name="Picture 2" descr="San Pablo | Apostolado | El Greco | Obra Maestra">
            <a:extLst>
              <a:ext uri="{FF2B5EF4-FFF2-40B4-BE49-F238E27FC236}">
                <a16:creationId xmlns:a16="http://schemas.microsoft.com/office/drawing/2014/main" id="{EB18D5C2-CD69-214E-D5E2-D0348909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92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533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CD1E1-43C4-821E-5CD9-81D65A27E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DA727-A46A-F119-EABA-0C31C22DA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0450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 err="1">
                <a:solidFill>
                  <a:schemeClr val="bg1"/>
                </a:solidFill>
                <a:latin typeface="Candara" panose="020E0502030303020204" pitchFamily="34" charset="0"/>
              </a:rPr>
              <a:t>Rm</a:t>
            </a:r>
            <a:r>
              <a:rPr lang="pt-BR" dirty="0">
                <a:solidFill>
                  <a:schemeClr val="bg1"/>
                </a:solidFill>
                <a:latin typeface="Candara" panose="020E0502030303020204" pitchFamily="34" charset="0"/>
              </a:rPr>
              <a:t> 1,16-17 – </a:t>
            </a:r>
            <a:r>
              <a:rPr lang="pt-BR" i="1" dirty="0" err="1">
                <a:solidFill>
                  <a:schemeClr val="bg1"/>
                </a:solidFill>
                <a:latin typeface="Candara" panose="020E0502030303020204" pitchFamily="34" charset="0"/>
              </a:rPr>
              <a:t>propositio</a:t>
            </a:r>
            <a:r>
              <a:rPr lang="pt-BR" i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pt-BR" i="1" dirty="0" err="1">
                <a:solidFill>
                  <a:schemeClr val="bg1"/>
                </a:solidFill>
                <a:latin typeface="Candara" panose="020E0502030303020204" pitchFamily="34" charset="0"/>
              </a:rPr>
              <a:t>generalis</a:t>
            </a:r>
            <a:r>
              <a:rPr lang="pt-BR" dirty="0">
                <a:solidFill>
                  <a:schemeClr val="bg1"/>
                </a:solidFill>
                <a:latin typeface="Candara" panose="020E0502030303020204" pitchFamily="34" charset="0"/>
              </a:rPr>
              <a:t>	</a:t>
            </a:r>
            <a:endParaRPr lang="pt-BR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8EF692-FE1A-071B-8D04-7F2607943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0451"/>
            <a:ext cx="12191999" cy="62875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rgbClr val="C00000"/>
                </a:solidFill>
              </a:rPr>
              <a:t>16</a:t>
            </a:r>
            <a:r>
              <a:rPr lang="pt-BR" sz="5400" dirty="0"/>
              <a:t> </a:t>
            </a:r>
            <a:r>
              <a:rPr lang="pt-BR" sz="4800" dirty="0"/>
              <a:t>Na verdade, </a:t>
            </a:r>
          </a:p>
          <a:p>
            <a:pPr marL="0" indent="0">
              <a:buNone/>
            </a:pPr>
            <a:r>
              <a:rPr lang="pt-BR" sz="4800" dirty="0"/>
              <a:t>     eu não me envergonho do </a:t>
            </a:r>
            <a:r>
              <a:rPr lang="pt-BR" sz="5600" b="1" dirty="0">
                <a:solidFill>
                  <a:srgbClr val="C00000"/>
                </a:solidFill>
                <a:latin typeface="Candara" panose="020E0502030303020204" pitchFamily="34" charset="0"/>
              </a:rPr>
              <a:t>Evangelho</a:t>
            </a:r>
            <a:r>
              <a:rPr lang="pt-BR" sz="4800" dirty="0"/>
              <a:t>: </a:t>
            </a:r>
          </a:p>
          <a:p>
            <a:pPr marL="0" indent="0">
              <a:buNone/>
            </a:pPr>
            <a:r>
              <a:rPr lang="pt-BR" sz="4800" dirty="0"/>
              <a:t>	   	ele é </a:t>
            </a:r>
            <a:r>
              <a:rPr lang="pt-BR" sz="5200" b="1" dirty="0">
                <a:solidFill>
                  <a:srgbClr val="C00000"/>
                </a:solidFill>
                <a:latin typeface="Candara" panose="020E0502030303020204" pitchFamily="34" charset="0"/>
              </a:rPr>
              <a:t>força de Deus </a:t>
            </a:r>
            <a:r>
              <a:rPr lang="pt-BR" sz="5200" dirty="0">
                <a:latin typeface="Candara" panose="020E0502030303020204" pitchFamily="34" charset="0"/>
              </a:rPr>
              <a:t>para a</a:t>
            </a:r>
            <a:r>
              <a:rPr lang="pt-BR" sz="5200" b="1" dirty="0">
                <a:solidFill>
                  <a:srgbClr val="C00000"/>
                </a:solidFill>
                <a:latin typeface="Candara" panose="020E0502030303020204" pitchFamily="34" charset="0"/>
              </a:rPr>
              <a:t> salvação </a:t>
            </a:r>
            <a:endParaRPr lang="pt-BR" sz="48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pt-BR" sz="4800" dirty="0"/>
              <a:t>	   					</a:t>
            </a:r>
            <a:r>
              <a:rPr lang="pt-BR" sz="4800" dirty="0">
                <a:latin typeface="+mj-lt"/>
              </a:rPr>
              <a:t>de todo aquele que crê, </a:t>
            </a:r>
          </a:p>
          <a:p>
            <a:pPr marL="0" indent="0">
              <a:buNone/>
            </a:pPr>
            <a:r>
              <a:rPr lang="pt-BR" sz="4800" dirty="0"/>
              <a:t>	 	  				em primeiro lugar do judeu, </a:t>
            </a:r>
          </a:p>
          <a:p>
            <a:pPr marL="0" indent="0">
              <a:buNone/>
            </a:pPr>
            <a:r>
              <a:rPr lang="pt-BR" sz="4800" dirty="0"/>
              <a:t>						mas também          do grego. </a:t>
            </a:r>
          </a:p>
          <a:p>
            <a:pPr marL="0" indent="0">
              <a:buNone/>
            </a:pPr>
            <a:r>
              <a:rPr lang="pt-BR" sz="4000" b="1" dirty="0">
                <a:solidFill>
                  <a:srgbClr val="C00000"/>
                </a:solidFill>
              </a:rPr>
              <a:t>17</a:t>
            </a:r>
            <a:r>
              <a:rPr lang="pt-BR" sz="4800" b="1" dirty="0">
                <a:solidFill>
                  <a:srgbClr val="C00000"/>
                </a:solidFill>
              </a:rPr>
              <a:t> </a:t>
            </a:r>
            <a:r>
              <a:rPr lang="pt-BR" sz="4800" dirty="0"/>
              <a:t>Porque</a:t>
            </a:r>
            <a:endParaRPr lang="pt-BR" sz="4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t-BR" sz="4800" b="1" dirty="0">
                <a:solidFill>
                  <a:schemeClr val="accent4">
                    <a:lumMod val="50000"/>
                  </a:schemeClr>
                </a:solidFill>
              </a:rPr>
              <a:t>     	       </a:t>
            </a:r>
            <a:r>
              <a:rPr lang="pt-BR" sz="5200" b="1" dirty="0">
                <a:solidFill>
                  <a:srgbClr val="C00000"/>
                </a:solidFill>
                <a:latin typeface="Candara" panose="020E0502030303020204" pitchFamily="34" charset="0"/>
              </a:rPr>
              <a:t>justiça de Deus </a:t>
            </a:r>
            <a:r>
              <a:rPr lang="pt-BR" sz="5200" dirty="0">
                <a:latin typeface="Candara" panose="020E0502030303020204" pitchFamily="34" charset="0"/>
              </a:rPr>
              <a:t>nele se revela </a:t>
            </a:r>
            <a:r>
              <a:rPr lang="pt-BR" sz="4800" dirty="0"/>
              <a:t>de fé para fé, </a:t>
            </a:r>
          </a:p>
          <a:p>
            <a:pPr marL="0" indent="0">
              <a:buNone/>
            </a:pPr>
            <a:r>
              <a:rPr lang="pt-BR" sz="4800" dirty="0"/>
              <a:t>     	       conforme está escrito: </a:t>
            </a:r>
            <a:r>
              <a:rPr lang="pt-BR" sz="52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o justo viverá pela </a:t>
            </a:r>
            <a:r>
              <a:rPr lang="pt-BR" sz="5200" b="1" dirty="0">
                <a:solidFill>
                  <a:srgbClr val="C00000"/>
                </a:solidFill>
                <a:latin typeface="Candara" panose="020E0502030303020204" pitchFamily="34" charset="0"/>
              </a:rPr>
              <a:t>fé</a:t>
            </a:r>
            <a:r>
              <a:rPr lang="pt-BR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601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8BB19-8D43-8CF4-2BA1-1BCA98363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D4ABBB-4504-1FFB-E2FB-8D7E41D12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191999" cy="68579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sz="1700" b="1" dirty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7600" b="1" dirty="0">
                <a:solidFill>
                  <a:srgbClr val="C00000"/>
                </a:solidFill>
              </a:rPr>
              <a:t>16</a:t>
            </a:r>
            <a:r>
              <a:rPr lang="pt-BR" sz="8800" b="1" dirty="0">
                <a:solidFill>
                  <a:srgbClr val="C00000"/>
                </a:solidFill>
              </a:rPr>
              <a:t>							    </a:t>
            </a:r>
            <a:r>
              <a:rPr lang="pt-BR" sz="26400" b="1" dirty="0">
                <a:solidFill>
                  <a:srgbClr val="C00000"/>
                </a:solidFill>
                <a:latin typeface="Candara" panose="020E0502030303020204" pitchFamily="34" charset="0"/>
              </a:rPr>
              <a:t>Evangelho</a:t>
            </a:r>
            <a:r>
              <a:rPr lang="pt-BR" sz="24000" dirty="0"/>
              <a:t>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0" b="1" dirty="0"/>
              <a:t>							  </a:t>
            </a:r>
            <a:r>
              <a:rPr lang="pt-BR" sz="24000" b="1" dirty="0">
                <a:solidFill>
                  <a:srgbClr val="C00000"/>
                </a:solidFill>
                <a:latin typeface="Candara" panose="020E0502030303020204" pitchFamily="34" charset="0"/>
              </a:rPr>
              <a:t>força de Deus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0" dirty="0"/>
              <a:t>	para a				  </a:t>
            </a:r>
            <a:r>
              <a:rPr lang="pt-BR" sz="24000" b="1" dirty="0">
                <a:solidFill>
                  <a:srgbClr val="C00000"/>
                </a:solidFill>
                <a:latin typeface="Candara" panose="020E0502030303020204" pitchFamily="34" charset="0"/>
              </a:rPr>
              <a:t>salvação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7600" b="1" dirty="0">
                <a:solidFill>
                  <a:srgbClr val="C00000"/>
                </a:solidFill>
              </a:rPr>
              <a:t>17 							   </a:t>
            </a:r>
            <a:r>
              <a:rPr lang="pt-BR" sz="24000" b="1" dirty="0">
                <a:solidFill>
                  <a:srgbClr val="C00000"/>
                </a:solidFill>
                <a:latin typeface="Candara" panose="020E0502030303020204" pitchFamily="34" charset="0"/>
              </a:rPr>
              <a:t>justiça de Deus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0" dirty="0">
                <a:latin typeface="Bwgrkn" panose="00000400000000000000" pitchFamily="2" charset="0"/>
              </a:rPr>
              <a:t>		</a:t>
            </a:r>
            <a:r>
              <a:rPr lang="en-US" sz="17600" dirty="0">
                <a:latin typeface="Bwgrkn" panose="00000400000000000000" pitchFamily="2" charset="0"/>
              </a:rPr>
              <a:t> 			</a:t>
            </a:r>
            <a:endParaRPr lang="pt-BR" sz="17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0" b="1" dirty="0">
                <a:solidFill>
                  <a:srgbClr val="C00000"/>
                </a:solidFill>
              </a:rPr>
              <a:t>	nele </a:t>
            </a:r>
            <a:r>
              <a:rPr lang="pt-BR" sz="24000" dirty="0"/>
              <a:t>se revela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0" b="1" dirty="0">
                <a:solidFill>
                  <a:srgbClr val="C00000"/>
                </a:solidFill>
              </a:rPr>
              <a:t>	</a:t>
            </a:r>
            <a:r>
              <a:rPr lang="pt-BR" sz="24000" dirty="0"/>
              <a:t>justo viverá pela </a:t>
            </a:r>
            <a:r>
              <a:rPr lang="pt-BR" sz="24000" dirty="0">
                <a:latin typeface="Candara" panose="020E0502030303020204" pitchFamily="34" charset="0"/>
              </a:rPr>
              <a:t>	  </a:t>
            </a:r>
            <a:r>
              <a:rPr lang="pt-BR" sz="24000" b="1" dirty="0">
                <a:solidFill>
                  <a:srgbClr val="C00000"/>
                </a:solidFill>
                <a:latin typeface="Candara" panose="020E0502030303020204" pitchFamily="34" charset="0"/>
              </a:rPr>
              <a:t>fé </a:t>
            </a:r>
            <a:endParaRPr lang="pt-BR" sz="8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69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439FB-900B-73C4-3DAA-53315F81F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9D8B8-EE90-948B-8D09-DC1C009F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0450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 err="1">
                <a:solidFill>
                  <a:schemeClr val="bg1"/>
                </a:solidFill>
                <a:latin typeface="Candara" panose="020E0502030303020204" pitchFamily="34" charset="0"/>
              </a:rPr>
              <a:t>Rm</a:t>
            </a:r>
            <a:r>
              <a:rPr lang="pt-BR" dirty="0">
                <a:solidFill>
                  <a:schemeClr val="bg1"/>
                </a:solidFill>
                <a:latin typeface="Candara" panose="020E0502030303020204" pitchFamily="34" charset="0"/>
              </a:rPr>
              <a:t> 1,16-17 – </a:t>
            </a:r>
            <a:r>
              <a:rPr lang="pt-BR" i="1" dirty="0" err="1">
                <a:solidFill>
                  <a:schemeClr val="bg1"/>
                </a:solidFill>
                <a:latin typeface="Candara" panose="020E0502030303020204" pitchFamily="34" charset="0"/>
              </a:rPr>
              <a:t>propositio</a:t>
            </a:r>
            <a:r>
              <a:rPr lang="pt-BR" i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pt-BR" i="1" dirty="0" err="1">
                <a:solidFill>
                  <a:schemeClr val="bg1"/>
                </a:solidFill>
                <a:latin typeface="Candara" panose="020E0502030303020204" pitchFamily="34" charset="0"/>
              </a:rPr>
              <a:t>generalis</a:t>
            </a:r>
            <a:endParaRPr lang="pt-BR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96C466-BE67-2184-3EDA-6790B1947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0451"/>
            <a:ext cx="12191999" cy="62875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3000" b="1" dirty="0">
                <a:solidFill>
                  <a:srgbClr val="C00000"/>
                </a:solidFill>
              </a:rPr>
              <a:t>16</a:t>
            </a:r>
            <a:r>
              <a:rPr lang="pt-BR" sz="3000" dirty="0"/>
              <a:t> </a:t>
            </a:r>
            <a:r>
              <a:rPr lang="pt-BR" sz="3200" dirty="0"/>
              <a:t>Na verdade, </a:t>
            </a:r>
          </a:p>
          <a:p>
            <a:pPr marL="0" indent="0">
              <a:buNone/>
            </a:pPr>
            <a:r>
              <a:rPr lang="pt-BR" sz="3200" dirty="0"/>
              <a:t>      eu não me envergonho do Evangelho: </a:t>
            </a:r>
          </a:p>
          <a:p>
            <a:pPr marL="0" indent="0">
              <a:buNone/>
            </a:pPr>
            <a:r>
              <a:rPr lang="pt-BR" sz="3200" dirty="0"/>
              <a:t>	ele é força de Deus para a salvação </a:t>
            </a:r>
          </a:p>
          <a:p>
            <a:pPr marL="0" indent="0">
              <a:buNone/>
            </a:pPr>
            <a:r>
              <a:rPr lang="pt-BR" sz="4800" dirty="0"/>
              <a:t>					de </a:t>
            </a:r>
            <a:r>
              <a:rPr lang="pt-BR" sz="65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todo aquele que crê</a:t>
            </a:r>
            <a:r>
              <a:rPr lang="pt-BR" sz="4800" dirty="0"/>
              <a:t>, </a:t>
            </a:r>
          </a:p>
          <a:p>
            <a:pPr marL="0" indent="0">
              <a:buNone/>
            </a:pPr>
            <a:r>
              <a:rPr lang="pt-BR" sz="4800" dirty="0"/>
              <a:t>	 	  			</a:t>
            </a:r>
            <a:r>
              <a:rPr lang="pt-BR" sz="4400" b="1" dirty="0">
                <a:solidFill>
                  <a:srgbClr val="0070C0"/>
                </a:solidFill>
                <a:latin typeface="Candara" panose="020E0502030303020204" pitchFamily="34" charset="0"/>
              </a:rPr>
              <a:t>em primeiro lugar 	do </a:t>
            </a:r>
            <a:r>
              <a:rPr lang="pt-BR" sz="52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judeu</a:t>
            </a:r>
            <a:r>
              <a:rPr lang="pt-BR" sz="4400" b="1" dirty="0">
                <a:solidFill>
                  <a:srgbClr val="0070C0"/>
                </a:solidFill>
                <a:latin typeface="Candara" panose="020E0502030303020204" pitchFamily="34" charset="0"/>
              </a:rPr>
              <a:t>, </a:t>
            </a:r>
          </a:p>
          <a:p>
            <a:pPr marL="0" indent="0">
              <a:buNone/>
            </a:pPr>
            <a:r>
              <a:rPr lang="pt-BR" sz="4400" b="1" dirty="0">
                <a:solidFill>
                  <a:srgbClr val="0070C0"/>
                </a:solidFill>
                <a:latin typeface="Candara" panose="020E0502030303020204" pitchFamily="34" charset="0"/>
              </a:rPr>
              <a:t>					mas também           	do </a:t>
            </a:r>
            <a:r>
              <a:rPr lang="pt-BR" sz="58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grego</a:t>
            </a:r>
            <a:r>
              <a:rPr lang="pt-BR" sz="3000" dirty="0"/>
              <a:t>. </a:t>
            </a:r>
          </a:p>
          <a:p>
            <a:pPr marL="0" indent="0">
              <a:buNone/>
            </a:pPr>
            <a:r>
              <a:rPr lang="pt-BR" sz="3000" b="1" dirty="0">
                <a:solidFill>
                  <a:srgbClr val="C00000"/>
                </a:solidFill>
              </a:rPr>
              <a:t>17</a:t>
            </a:r>
            <a:r>
              <a:rPr lang="pt-BR" sz="3000" dirty="0"/>
              <a:t> Porque</a:t>
            </a:r>
          </a:p>
          <a:p>
            <a:pPr marL="0" indent="0">
              <a:buNone/>
            </a:pPr>
            <a:r>
              <a:rPr lang="pt-BR" sz="3000" dirty="0"/>
              <a:t>                     justiça de Deus nele se revela de fé para fé, </a:t>
            </a:r>
          </a:p>
          <a:p>
            <a:pPr marL="0" indent="0">
              <a:buNone/>
            </a:pPr>
            <a:r>
              <a:rPr lang="pt-BR" sz="3000" dirty="0"/>
              <a:t>                     conforme está escrito: </a:t>
            </a:r>
            <a:r>
              <a:rPr lang="pt-BR" sz="65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o justo viverá pela fé</a:t>
            </a:r>
            <a:r>
              <a:rPr lang="pt-BR" sz="4800" dirty="0"/>
              <a:t>.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0C7ED472-2647-4676-6393-BC65E8A87DE0}"/>
              </a:ext>
            </a:extLst>
          </p:cNvPr>
          <p:cNvCxnSpPr/>
          <p:nvPr/>
        </p:nvCxnSpPr>
        <p:spPr>
          <a:xfrm>
            <a:off x="10884310" y="3038168"/>
            <a:ext cx="9242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72C5BD18-3818-7FBC-AC80-8729781193DE}"/>
              </a:ext>
            </a:extLst>
          </p:cNvPr>
          <p:cNvCxnSpPr>
            <a:cxnSpLocks/>
          </p:cNvCxnSpPr>
          <p:nvPr/>
        </p:nvCxnSpPr>
        <p:spPr>
          <a:xfrm>
            <a:off x="7648538" y="6662793"/>
            <a:ext cx="43114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09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B0E6F3-6F6F-48B4-ADCC-687A056D8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92" y="0"/>
            <a:ext cx="7427778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pt-BR" sz="6500" b="1" dirty="0">
                <a:solidFill>
                  <a:srgbClr val="C00000"/>
                </a:solidFill>
                <a:latin typeface="Candara" panose="020E0502030303020204" pitchFamily="34" charset="0"/>
              </a:rPr>
              <a:t>JUSTIFICAÇÃO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pt-BR" sz="4300" dirty="0"/>
              <a:t>[</a:t>
            </a:r>
            <a:r>
              <a:rPr lang="pt-BR" sz="43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misericórdia / gratuidade</a:t>
            </a:r>
            <a:r>
              <a:rPr lang="pt-BR" sz="4300" dirty="0"/>
              <a:t>]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pt-BR" sz="4300" dirty="0"/>
              <a:t>REDENÇÃO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pt-BR" sz="4300" dirty="0"/>
              <a:t>RECONCILIAÇÃO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pt-BR" sz="4300" dirty="0"/>
              <a:t>TRANSFORMAÇÃO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pt-BR" sz="4300" dirty="0"/>
              <a:t>NOVA CRIATURA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pt-BR" sz="4300" dirty="0"/>
              <a:t>IMAGEM DE CRISTO [= de Deus]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pt-BR" sz="4300" dirty="0"/>
              <a:t>SANTIFICAÇÃO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pt-BR" sz="7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SALVAÇÃO</a:t>
            </a:r>
            <a:endParaRPr lang="pt-BR" sz="7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026" name="Picture 2" descr="Bênção de Cristo O Salvador do Mundo Pintura de El Greco na Tela em Vários  Tamanhos (51 cm X 39 cm tamanho da imagem) | Amazon.com.br">
            <a:extLst>
              <a:ext uri="{FF2B5EF4-FFF2-40B4-BE49-F238E27FC236}">
                <a16:creationId xmlns:a16="http://schemas.microsoft.com/office/drawing/2014/main" id="{111806FD-B3E9-42D3-A13D-A404F570C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r="339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47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5BBF1-F38B-0E53-090D-A00B721F4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135F7A-EFFF-942A-5C73-713C51EA4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877175" cy="68580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t-BR" sz="7200" b="1" dirty="0">
                <a:solidFill>
                  <a:srgbClr val="C00000"/>
                </a:solidFill>
                <a:latin typeface="Candara" panose="020E0502030303020204" pitchFamily="34" charset="0"/>
              </a:rPr>
              <a:t>Conteúdo</a:t>
            </a:r>
            <a:r>
              <a:rPr lang="pt-BR" sz="60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</a:p>
          <a:p>
            <a:pPr marL="1143000" indent="-1143000">
              <a:spcAft>
                <a:spcPts val="600"/>
              </a:spcAft>
              <a:buFont typeface="+mj-lt"/>
              <a:buAutoNum type="arabicPeriod"/>
            </a:pPr>
            <a:r>
              <a:rPr lang="pt-BR" sz="6000" b="1" dirty="0">
                <a:solidFill>
                  <a:srgbClr val="002060"/>
                </a:solidFill>
                <a:latin typeface="Candara" panose="020E0502030303020204" pitchFamily="34" charset="0"/>
              </a:rPr>
              <a:t>Informações iniciais</a:t>
            </a:r>
          </a:p>
          <a:p>
            <a:pPr marL="1143000" indent="-1143000">
              <a:spcAft>
                <a:spcPts val="600"/>
              </a:spcAft>
              <a:buFont typeface="+mj-lt"/>
              <a:buAutoNum type="arabicPeriod"/>
            </a:pPr>
            <a:r>
              <a:rPr lang="pt-BR" sz="6000" b="1" dirty="0">
                <a:solidFill>
                  <a:srgbClr val="002060"/>
                </a:solidFill>
                <a:latin typeface="Candara" panose="020E0502030303020204" pitchFamily="34" charset="0"/>
              </a:rPr>
              <a:t>Foco da Carta</a:t>
            </a:r>
          </a:p>
          <a:p>
            <a:pPr marL="1143000" indent="-1143000">
              <a:spcAft>
                <a:spcPts val="600"/>
              </a:spcAft>
              <a:buFont typeface="+mj-lt"/>
              <a:buAutoNum type="arabicPeriod"/>
            </a:pPr>
            <a:r>
              <a:rPr lang="pt-BR" sz="6000" b="1" dirty="0">
                <a:solidFill>
                  <a:srgbClr val="002060"/>
                </a:solidFill>
                <a:latin typeface="Candara" panose="020E0502030303020204" pitchFamily="34" charset="0"/>
              </a:rPr>
              <a:t>Visão de conjunto</a:t>
            </a:r>
          </a:p>
          <a:p>
            <a:pPr marL="1143000" indent="-1143000">
              <a:spcAft>
                <a:spcPts val="600"/>
              </a:spcAft>
              <a:buFont typeface="+mj-lt"/>
              <a:buAutoNum type="arabicPeriod"/>
            </a:pPr>
            <a:r>
              <a:rPr lang="pt-BR" sz="6000" b="1" dirty="0">
                <a:solidFill>
                  <a:srgbClr val="002060"/>
                </a:solidFill>
                <a:latin typeface="Candara" panose="020E0502030303020204" pitchFamily="34" charset="0"/>
              </a:rPr>
              <a:t>Análise de textos selecionados</a:t>
            </a:r>
          </a:p>
          <a:p>
            <a:pPr marL="1143000" indent="-1143000">
              <a:spcAft>
                <a:spcPts val="600"/>
              </a:spcAft>
              <a:buFont typeface="+mj-lt"/>
              <a:buAutoNum type="arabicPeriod"/>
            </a:pPr>
            <a:r>
              <a:rPr lang="pt-BR" sz="6000" b="1" dirty="0">
                <a:solidFill>
                  <a:srgbClr val="002060"/>
                </a:solidFill>
                <a:latin typeface="Candara" panose="020E0502030303020204" pitchFamily="34" charset="0"/>
              </a:rPr>
              <a:t>Temas teológicos</a:t>
            </a:r>
            <a:endParaRPr lang="pt-BR" sz="72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0FEDCD0-EB7A-7DF2-BC1F-7F831A8DC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175" y="0"/>
            <a:ext cx="43148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59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92369-2802-C2E6-0F36-789D1FF66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04CDE-2DCE-999D-935A-D8DEB26A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7200" b="1" cap="all" dirty="0">
                <a:solidFill>
                  <a:srgbClr val="FFFF00"/>
                </a:solidFill>
                <a:latin typeface="Candara" panose="020E0502030303020204" pitchFamily="34" charset="0"/>
              </a:rPr>
              <a:t>Justiça</a:t>
            </a:r>
            <a:r>
              <a:rPr lang="pt-BR" sz="7200" dirty="0">
                <a:solidFill>
                  <a:schemeClr val="bg1"/>
                </a:solidFill>
                <a:latin typeface="Candara" panose="020E0502030303020204" pitchFamily="34" charset="0"/>
              </a:rPr>
              <a:t> de Deus</a:t>
            </a:r>
            <a:br>
              <a:rPr lang="pt-BR" sz="22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br>
              <a:rPr lang="pt-BR" sz="66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pt-BR" sz="6600" dirty="0">
                <a:solidFill>
                  <a:schemeClr val="bg1"/>
                </a:solidFill>
                <a:latin typeface="Candara" panose="020E0502030303020204" pitchFamily="34" charset="0"/>
              </a:rPr>
              <a:t>- </a:t>
            </a:r>
            <a:r>
              <a:rPr lang="pt-BR" sz="6600" dirty="0">
                <a:solidFill>
                  <a:srgbClr val="FFFF00"/>
                </a:solidFill>
                <a:latin typeface="Candara" panose="020E0502030303020204" pitchFamily="34" charset="0"/>
              </a:rPr>
              <a:t>sentido antropológico-passivo</a:t>
            </a:r>
            <a:r>
              <a:rPr lang="pt-BR" sz="6600" dirty="0">
                <a:solidFill>
                  <a:schemeClr val="bg1"/>
                </a:solidFill>
                <a:latin typeface="Candara" panose="020E0502030303020204" pitchFamily="34" charset="0"/>
              </a:rPr>
              <a:t>: </a:t>
            </a:r>
            <a:br>
              <a:rPr lang="pt-BR" sz="66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pt-BR" sz="6600" dirty="0">
                <a:solidFill>
                  <a:schemeClr val="bg1"/>
                </a:solidFill>
                <a:latin typeface="Candara" panose="020E0502030303020204" pitchFamily="34" charset="0"/>
              </a:rPr>
              <a:t>			nova condição do justificado</a:t>
            </a:r>
            <a:br>
              <a:rPr lang="pt-BR" sz="66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pt-BR" sz="6600" dirty="0">
                <a:solidFill>
                  <a:schemeClr val="bg1"/>
                </a:solidFill>
                <a:latin typeface="Candara" panose="020E0502030303020204" pitchFamily="34" charset="0"/>
              </a:rPr>
              <a:t>- </a:t>
            </a:r>
            <a:r>
              <a:rPr lang="pt-BR" sz="6600" dirty="0">
                <a:solidFill>
                  <a:srgbClr val="FFFF00"/>
                </a:solidFill>
                <a:latin typeface="Candara" panose="020E0502030303020204" pitchFamily="34" charset="0"/>
              </a:rPr>
              <a:t>sentido teológico-ativo</a:t>
            </a:r>
            <a:r>
              <a:rPr lang="pt-BR" sz="6600" dirty="0">
                <a:solidFill>
                  <a:schemeClr val="bg1"/>
                </a:solidFill>
                <a:latin typeface="Candara" panose="020E0502030303020204" pitchFamily="34" charset="0"/>
              </a:rPr>
              <a:t>:</a:t>
            </a:r>
            <a:br>
              <a:rPr lang="pt-BR" sz="66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pt-BR" sz="6600" dirty="0">
                <a:solidFill>
                  <a:schemeClr val="bg1"/>
                </a:solidFill>
                <a:latin typeface="Candara" panose="020E0502030303020204" pitchFamily="34" charset="0"/>
              </a:rPr>
              <a:t>			atributo divino</a:t>
            </a:r>
            <a:endParaRPr lang="pt-BR" sz="6600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90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81DB7-D697-C085-3124-848C6E773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72E7EED2-86E0-C900-3C41-D9A6C64C5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46787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11500" b="1" dirty="0">
                <a:solidFill>
                  <a:srgbClr val="FFFF00"/>
                </a:solidFill>
                <a:latin typeface="Candara" panose="020E0502030303020204" pitchFamily="34" charset="0"/>
              </a:rPr>
              <a:t>justiça</a:t>
            </a:r>
            <a:r>
              <a:rPr lang="pt-BR" sz="8800" dirty="0"/>
              <a:t> </a:t>
            </a:r>
            <a:r>
              <a:rPr lang="pt-BR" sz="11500" dirty="0">
                <a:solidFill>
                  <a:schemeClr val="bg1"/>
                </a:solidFill>
              </a:rPr>
              <a:t>=</a:t>
            </a:r>
            <a:r>
              <a:rPr lang="pt-BR" sz="8800" dirty="0"/>
              <a:t> </a:t>
            </a:r>
            <a:r>
              <a:rPr lang="pt-BR" sz="11500" dirty="0">
                <a:solidFill>
                  <a:srgbClr val="FFFF00"/>
                </a:solidFill>
              </a:rPr>
              <a:t>relação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A2BF05-AB14-85F1-E188-3A78B537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946787"/>
            <a:ext cx="12191999" cy="4911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16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pt-BR" sz="600" dirty="0"/>
          </a:p>
          <a:p>
            <a:pPr marL="0" indent="0" algn="ctr">
              <a:buNone/>
            </a:pPr>
            <a:r>
              <a:rPr lang="pt-BR" sz="7200" b="1" dirty="0">
                <a:solidFill>
                  <a:srgbClr val="C00000"/>
                </a:solidFill>
                <a:latin typeface="Candara" panose="020E0502030303020204" pitchFamily="34" charset="0"/>
              </a:rPr>
              <a:t>colaboração</a:t>
            </a:r>
          </a:p>
          <a:p>
            <a:pPr marL="0" indent="0" algn="ctr">
              <a:buNone/>
            </a:pPr>
            <a:r>
              <a:rPr lang="pt-BR" sz="7200" b="1" dirty="0">
                <a:solidFill>
                  <a:srgbClr val="002060"/>
                </a:solidFill>
                <a:latin typeface="Candara" panose="020E0502030303020204" pitchFamily="34" charset="0"/>
              </a:rPr>
              <a:t>realização</a:t>
            </a:r>
          </a:p>
          <a:p>
            <a:pPr marL="0" indent="0" algn="ctr">
              <a:buNone/>
            </a:pPr>
            <a:r>
              <a:rPr lang="pt-BR" sz="7200" b="1" dirty="0">
                <a:solidFill>
                  <a:srgbClr val="C00000"/>
                </a:solidFill>
                <a:latin typeface="Candara" panose="020E0502030303020204" pitchFamily="34" charset="0"/>
              </a:rPr>
              <a:t>reciprocidade</a:t>
            </a:r>
          </a:p>
        </p:txBody>
      </p:sp>
      <p:pic>
        <p:nvPicPr>
          <p:cNvPr id="7" name="Gráfico 6" descr="Figura de desenho com preenchimento sólido">
            <a:extLst>
              <a:ext uri="{FF2B5EF4-FFF2-40B4-BE49-F238E27FC236}">
                <a16:creationId xmlns:a16="http://schemas.microsoft.com/office/drawing/2014/main" id="{458495B0-F897-76ED-F6CD-E65FCF936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9668" y="2545345"/>
            <a:ext cx="3025878" cy="3025878"/>
          </a:xfrm>
          <a:prstGeom prst="rect">
            <a:avLst/>
          </a:prstGeom>
        </p:spPr>
      </p:pic>
      <p:pic>
        <p:nvPicPr>
          <p:cNvPr id="9" name="Gráfico 8" descr="Figura de desenho estrutura de tópicos">
            <a:extLst>
              <a:ext uri="{FF2B5EF4-FFF2-40B4-BE49-F238E27FC236}">
                <a16:creationId xmlns:a16="http://schemas.microsoft.com/office/drawing/2014/main" id="{EE65BA0A-7596-5348-C384-9BF9E2DDB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54" y="2545345"/>
            <a:ext cx="3116070" cy="31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9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371F5-2F0A-311F-A876-0C8CACCF6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77A91-ADE6-18CB-5903-7737CEFC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0450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err="1">
                <a:solidFill>
                  <a:schemeClr val="bg1"/>
                </a:solidFill>
                <a:latin typeface="Candara" panose="020E0502030303020204" pitchFamily="34" charset="0"/>
              </a:rPr>
              <a:t>Rm</a:t>
            </a:r>
            <a:r>
              <a:rPr lang="pt-BR" dirty="0">
                <a:solidFill>
                  <a:schemeClr val="bg1"/>
                </a:solidFill>
                <a:latin typeface="Candara" panose="020E0502030303020204" pitchFamily="34" charset="0"/>
              </a:rPr>
              <a:t> 1,16-17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711899-7134-08ED-57D7-C124596E4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0451"/>
            <a:ext cx="12191999" cy="62875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t-BR" sz="1100" dirty="0"/>
          </a:p>
          <a:p>
            <a:pPr marL="0" indent="0" algn="ctr">
              <a:buNone/>
            </a:pPr>
            <a:r>
              <a:rPr lang="pt-BR" sz="6300" dirty="0">
                <a:solidFill>
                  <a:schemeClr val="accent1">
                    <a:lumMod val="50000"/>
                  </a:schemeClr>
                </a:solidFill>
              </a:rPr>
              <a:t>A perspectiva de </a:t>
            </a:r>
            <a:r>
              <a:rPr lang="pt-BR" sz="6300" i="1" dirty="0" err="1">
                <a:solidFill>
                  <a:schemeClr val="accent1">
                    <a:lumMod val="50000"/>
                  </a:schemeClr>
                </a:solidFill>
              </a:rPr>
              <a:t>propositio</a:t>
            </a:r>
            <a:r>
              <a:rPr lang="pt-BR" sz="63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6300" i="1" dirty="0" err="1">
                <a:solidFill>
                  <a:schemeClr val="accent1">
                    <a:lumMod val="50000"/>
                  </a:schemeClr>
                </a:solidFill>
              </a:rPr>
              <a:t>generalis</a:t>
            </a:r>
            <a:r>
              <a:rPr lang="pt-BR" sz="6300" dirty="0">
                <a:solidFill>
                  <a:schemeClr val="accent1">
                    <a:lumMod val="50000"/>
                  </a:schemeClr>
                </a:solidFill>
              </a:rPr>
              <a:t> da carta é </a:t>
            </a:r>
            <a:r>
              <a:rPr lang="pt-BR" sz="63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Teo</a:t>
            </a:r>
            <a:r>
              <a:rPr lang="pt-BR" sz="6300" dirty="0" err="1">
                <a:solidFill>
                  <a:schemeClr val="accent1">
                    <a:lumMod val="50000"/>
                  </a:schemeClr>
                </a:solidFill>
              </a:rPr>
              <a:t>-lógica</a:t>
            </a:r>
            <a:r>
              <a:rPr lang="pt-BR" sz="8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pt-BR" sz="5800" dirty="0"/>
          </a:p>
          <a:p>
            <a:pPr marL="0" indent="0" algn="ctr">
              <a:buNone/>
            </a:pPr>
            <a:r>
              <a:rPr lang="pt-BR" sz="9500" b="1" dirty="0">
                <a:solidFill>
                  <a:srgbClr val="C00000"/>
                </a:solidFill>
                <a:latin typeface="Candara" panose="020E0502030303020204" pitchFamily="34" charset="0"/>
              </a:rPr>
              <a:t>Deus tem a iniciativa </a:t>
            </a:r>
          </a:p>
          <a:p>
            <a:pPr marL="0" indent="0" algn="ctr">
              <a:buNone/>
            </a:pPr>
            <a:r>
              <a:rPr lang="pt-BR" sz="7600" dirty="0">
                <a:solidFill>
                  <a:srgbClr val="002060"/>
                </a:solidFill>
              </a:rPr>
              <a:t>de promover / possibilitar</a:t>
            </a:r>
          </a:p>
          <a:p>
            <a:pPr marL="0" indent="0" algn="ctr">
              <a:buNone/>
            </a:pPr>
            <a:r>
              <a:rPr lang="pt-BR" sz="7600" dirty="0">
                <a:solidFill>
                  <a:srgbClr val="002060"/>
                </a:solidFill>
              </a:rPr>
              <a:t> a relação com a humanidade.</a:t>
            </a:r>
          </a:p>
        </p:txBody>
      </p:sp>
    </p:spTree>
    <p:extLst>
      <p:ext uri="{BB962C8B-B14F-4D97-AF65-F5344CB8AC3E}">
        <p14:creationId xmlns:p14="http://schemas.microsoft.com/office/powerpoint/2010/main" val="3378224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15C03-FA53-647E-B488-B0134E179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51AC2-2B8B-6732-A506-C4E59F2D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121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72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Aspectos do Evangelho: síntese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EDAEE6-AE20-DA48-FE4E-F4E68EBE0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1213"/>
            <a:ext cx="12192000" cy="5756786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324000" indent="-3600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pt-BR" sz="2900" b="1" dirty="0">
                <a:solidFill>
                  <a:srgbClr val="FFFF00"/>
                </a:solidFill>
              </a:rPr>
              <a:t>Teológico</a:t>
            </a:r>
            <a:r>
              <a:rPr lang="pt-BR" sz="2900" dirty="0">
                <a:solidFill>
                  <a:schemeClr val="bg1"/>
                </a:solidFill>
              </a:rPr>
              <a:t>: revelação da justiça de Deus.</a:t>
            </a:r>
          </a:p>
          <a:p>
            <a:pPr marL="324000" indent="-3600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pt-BR" sz="2900" b="1" dirty="0">
                <a:solidFill>
                  <a:srgbClr val="FFFF00"/>
                </a:solidFill>
              </a:rPr>
              <a:t>Cristológico</a:t>
            </a:r>
            <a:r>
              <a:rPr lang="pt-BR" sz="2900" dirty="0">
                <a:solidFill>
                  <a:schemeClr val="bg1"/>
                </a:solidFill>
              </a:rPr>
              <a:t>: mediação do sangue e da ressurreição de Cristo.</a:t>
            </a:r>
          </a:p>
          <a:p>
            <a:pPr marL="324000" indent="-3600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pt-BR" sz="2900" b="1" dirty="0">
                <a:solidFill>
                  <a:srgbClr val="FFFF00"/>
                </a:solidFill>
              </a:rPr>
              <a:t>Antropológico</a:t>
            </a:r>
            <a:r>
              <a:rPr lang="pt-BR" sz="2900" dirty="0">
                <a:solidFill>
                  <a:schemeClr val="bg1"/>
                </a:solidFill>
              </a:rPr>
              <a:t>: domínio pecado, presunção das obras, suficiência da fé.</a:t>
            </a:r>
          </a:p>
          <a:p>
            <a:pPr marL="324000" indent="-3600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pt-BR" sz="2900" b="1" dirty="0">
                <a:solidFill>
                  <a:srgbClr val="FFFF00"/>
                </a:solidFill>
              </a:rPr>
              <a:t>Bíblico</a:t>
            </a:r>
            <a:r>
              <a:rPr lang="pt-BR" sz="2900" dirty="0">
                <a:solidFill>
                  <a:schemeClr val="bg1"/>
                </a:solidFill>
              </a:rPr>
              <a:t>: retoma muitos textos do Antigo Testamento.</a:t>
            </a:r>
          </a:p>
          <a:p>
            <a:pPr marL="324000" indent="-3600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pt-BR" sz="2900" b="1" dirty="0">
                <a:solidFill>
                  <a:srgbClr val="FFFF00"/>
                </a:solidFill>
              </a:rPr>
              <a:t>Histórico-salvífico</a:t>
            </a:r>
            <a:r>
              <a:rPr lang="pt-BR" sz="2900" dirty="0">
                <a:solidFill>
                  <a:schemeClr val="bg1"/>
                </a:solidFill>
              </a:rPr>
              <a:t>: o papel de Israel e a sua incredulidade.</a:t>
            </a:r>
          </a:p>
          <a:p>
            <a:pPr marL="324000" indent="-3600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pt-BR" sz="2900" b="1" dirty="0">
                <a:solidFill>
                  <a:srgbClr val="FFFF00"/>
                </a:solidFill>
              </a:rPr>
              <a:t>Ecumênico</a:t>
            </a:r>
            <a:r>
              <a:rPr lang="pt-BR" sz="2900" dirty="0">
                <a:solidFill>
                  <a:schemeClr val="bg1"/>
                </a:solidFill>
              </a:rPr>
              <a:t>: igualdade entre judeus e gregos diante da graça de Deus.</a:t>
            </a:r>
          </a:p>
          <a:p>
            <a:pPr marL="324000" indent="-3600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pt-BR" sz="2900" b="1" dirty="0">
                <a:solidFill>
                  <a:srgbClr val="FFFF00"/>
                </a:solidFill>
              </a:rPr>
              <a:t>Moral</a:t>
            </a:r>
            <a:r>
              <a:rPr lang="pt-BR" sz="2900" dirty="0">
                <a:solidFill>
                  <a:schemeClr val="bg1"/>
                </a:solidFill>
              </a:rPr>
              <a:t>: ethos humano coerente com a [nova] identidade do batizado.</a:t>
            </a:r>
          </a:p>
          <a:p>
            <a:pPr marL="324000" indent="-3600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pt-BR" sz="2900" b="1" dirty="0">
                <a:solidFill>
                  <a:srgbClr val="FFFF00"/>
                </a:solidFill>
              </a:rPr>
              <a:t>Escatológico</a:t>
            </a:r>
            <a:r>
              <a:rPr lang="pt-BR" sz="2900" dirty="0">
                <a:solidFill>
                  <a:schemeClr val="bg1"/>
                </a:solidFill>
              </a:rPr>
              <a:t>: esperança da plenitude futura.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23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ADC2E-BA5D-594B-3569-888A75102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2776D-0CD7-455F-A29F-ECA311C2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769805"/>
          </a:xfrm>
        </p:spPr>
        <p:txBody>
          <a:bodyPr>
            <a:noAutofit/>
          </a:bodyPr>
          <a:lstStyle/>
          <a:p>
            <a:pPr algn="ctr"/>
            <a:r>
              <a:rPr lang="pt-BR" sz="12400" b="1" cap="all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Evangelho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B3F277-17B5-2D2B-265D-C52A067F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69806"/>
            <a:ext cx="12192000" cy="5088193"/>
          </a:xfrm>
          <a:solidFill>
            <a:schemeClr val="accent1">
              <a:lumMod val="5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pt-BR" sz="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5200" dirty="0">
                <a:solidFill>
                  <a:schemeClr val="bg1"/>
                </a:solidFill>
              </a:rPr>
              <a:t>não é especulação</a:t>
            </a:r>
            <a:r>
              <a:rPr lang="pt-BR" sz="4800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10300" b="1" cap="all" dirty="0">
                <a:solidFill>
                  <a:srgbClr val="FFFF00"/>
                </a:solidFill>
                <a:latin typeface="Candara" panose="020E0502030303020204" pitchFamily="34" charset="0"/>
              </a:rPr>
              <a:t>Anuncio</a:t>
            </a:r>
          </a:p>
          <a:p>
            <a:pPr marL="0" indent="0" algn="ctr">
              <a:buNone/>
            </a:pPr>
            <a:r>
              <a:rPr lang="pt-BR" sz="3900" dirty="0">
                <a:solidFill>
                  <a:srgbClr val="FFFF00"/>
                </a:solidFill>
                <a:latin typeface="Candara" panose="020E0502030303020204" pitchFamily="34" charset="0"/>
              </a:rPr>
              <a:t>[</a:t>
            </a:r>
            <a:r>
              <a:rPr lang="pt-BR" sz="3900" dirty="0">
                <a:solidFill>
                  <a:schemeClr val="bg1"/>
                </a:solidFill>
                <a:latin typeface="Candara" panose="020E0502030303020204" pitchFamily="34" charset="0"/>
              </a:rPr>
              <a:t>proclamação + participação mística</a:t>
            </a:r>
            <a:r>
              <a:rPr lang="pt-BR" sz="3900" dirty="0">
                <a:solidFill>
                  <a:srgbClr val="FFFF00"/>
                </a:solidFill>
                <a:latin typeface="Candara" panose="020E0502030303020204" pitchFamily="34" charset="0"/>
              </a:rPr>
              <a:t>]</a:t>
            </a:r>
            <a:r>
              <a:rPr lang="pt-BR" sz="3900" b="1" dirty="0">
                <a:solidFill>
                  <a:srgbClr val="FFFF00"/>
                </a:solidFill>
                <a:latin typeface="Candara" panose="020E0502030303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pt-BR" sz="7800" b="1" cap="all" dirty="0">
                <a:solidFill>
                  <a:srgbClr val="FFFF00"/>
                </a:solidFill>
                <a:latin typeface="Candara" panose="020E0502030303020204" pitchFamily="34" charset="0"/>
              </a:rPr>
              <a:t>do que DEUS FEZ E FAZ </a:t>
            </a:r>
          </a:p>
          <a:p>
            <a:pPr marL="0" indent="0" algn="ctr">
              <a:buNone/>
            </a:pPr>
            <a:r>
              <a:rPr lang="pt-BR" sz="7800" b="1" cap="all" dirty="0">
                <a:solidFill>
                  <a:srgbClr val="FFFF00"/>
                </a:solidFill>
                <a:latin typeface="Candara" panose="020E0502030303020204" pitchFamily="34" charset="0"/>
              </a:rPr>
              <a:t>EM Jesus cristo </a:t>
            </a:r>
          </a:p>
          <a:p>
            <a:pPr marL="0" indent="0" algn="ctr">
              <a:buNone/>
            </a:pPr>
            <a:r>
              <a:rPr lang="pt-BR" sz="7800" b="1" cap="all" dirty="0">
                <a:solidFill>
                  <a:srgbClr val="FFFF00"/>
                </a:solidFill>
                <a:latin typeface="Candara" panose="020E0502030303020204" pitchFamily="34" charset="0"/>
              </a:rPr>
              <a:t>a favor dos pecadores</a:t>
            </a:r>
            <a:r>
              <a:rPr lang="pt-BR" sz="5200" cap="all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3684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EF05A-D93A-F907-D562-92AE4F5B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2889"/>
          </a:xfrm>
        </p:spPr>
        <p:txBody>
          <a:bodyPr>
            <a:normAutofit/>
          </a:bodyPr>
          <a:lstStyle/>
          <a:p>
            <a:pPr lvl="0" algn="ctr"/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Lei e </a:t>
            </a:r>
            <a:r>
              <a:rPr lang="pt-BR" sz="54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Evangelho</a:t>
            </a: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em </a:t>
            </a:r>
            <a:r>
              <a:rPr lang="pt-BR" sz="48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Rm</a:t>
            </a:r>
            <a:endParaRPr lang="pt-BR" sz="48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1DFFA0-7D5E-47AE-9BCB-144A2E0E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2890"/>
            <a:ext cx="12192000" cy="5855109"/>
          </a:xfrm>
          <a:solidFill>
            <a:schemeClr val="tx2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endParaRPr lang="pt-BR" sz="100" b="1" dirty="0">
              <a:solidFill>
                <a:schemeClr val="bg1"/>
              </a:solidFill>
            </a:endParaRPr>
          </a:p>
          <a:p>
            <a:pPr lvl="0">
              <a:lnSpc>
                <a:spcPct val="110000"/>
              </a:lnSpc>
            </a:pPr>
            <a:r>
              <a:rPr lang="pt-BR" sz="4400" dirty="0">
                <a:solidFill>
                  <a:schemeClr val="bg1"/>
                </a:solidFill>
              </a:rPr>
              <a:t>AT: aos judeus que observarem a Lei 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pt-BR" sz="4400" dirty="0">
                <a:solidFill>
                  <a:schemeClr val="bg1"/>
                </a:solidFill>
              </a:rPr>
              <a:t>         é </a:t>
            </a:r>
            <a:r>
              <a:rPr lang="pt-BR" sz="4400" dirty="0">
                <a:solidFill>
                  <a:schemeClr val="bg1"/>
                </a:solidFill>
                <a:latin typeface="Candara" panose="020E0502030303020204" pitchFamily="34" charset="0"/>
              </a:rPr>
              <a:t>prometida</a:t>
            </a:r>
            <a:r>
              <a:rPr lang="pt-BR" sz="4400" dirty="0">
                <a:solidFill>
                  <a:schemeClr val="bg1"/>
                </a:solidFill>
              </a:rPr>
              <a:t> a vida (</a:t>
            </a:r>
            <a:r>
              <a:rPr lang="pt-BR" sz="4400" dirty="0" err="1">
                <a:solidFill>
                  <a:schemeClr val="bg1"/>
                </a:solidFill>
              </a:rPr>
              <a:t>Rm</a:t>
            </a:r>
            <a:r>
              <a:rPr lang="pt-BR" sz="4400" dirty="0">
                <a:solidFill>
                  <a:schemeClr val="bg1"/>
                </a:solidFill>
              </a:rPr>
              <a:t> 2,13)</a:t>
            </a:r>
          </a:p>
          <a:p>
            <a:pPr lvl="0">
              <a:lnSpc>
                <a:spcPct val="110000"/>
              </a:lnSpc>
            </a:pPr>
            <a:r>
              <a:rPr lang="pt-BR" sz="4400" dirty="0">
                <a:solidFill>
                  <a:srgbClr val="FFFF00"/>
                </a:solidFill>
              </a:rPr>
              <a:t>Deus enviou seu Filho para salvar o mundo 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pt-BR" sz="4400" dirty="0">
                <a:solidFill>
                  <a:schemeClr val="bg1"/>
                </a:solidFill>
              </a:rPr>
              <a:t> 		único mediador de salvação 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pt-BR" sz="4400" dirty="0">
                <a:solidFill>
                  <a:schemeClr val="bg1"/>
                </a:solidFill>
              </a:rPr>
              <a:t>		1Cor 15,3; </a:t>
            </a:r>
            <a:r>
              <a:rPr lang="pt-BR" sz="4400" dirty="0" err="1">
                <a:solidFill>
                  <a:schemeClr val="bg1"/>
                </a:solidFill>
              </a:rPr>
              <a:t>Gl</a:t>
            </a:r>
            <a:r>
              <a:rPr lang="pt-BR" sz="4400" dirty="0">
                <a:solidFill>
                  <a:schemeClr val="bg1"/>
                </a:solidFill>
              </a:rPr>
              <a:t> 2,21; </a:t>
            </a:r>
            <a:r>
              <a:rPr lang="pt-BR" sz="4400" dirty="0" err="1">
                <a:solidFill>
                  <a:schemeClr val="bg1"/>
                </a:solidFill>
              </a:rPr>
              <a:t>Rm</a:t>
            </a:r>
            <a:r>
              <a:rPr lang="pt-BR" sz="4400" dirty="0">
                <a:solidFill>
                  <a:schemeClr val="bg1"/>
                </a:solidFill>
              </a:rPr>
              <a:t> 3,24-26.</a:t>
            </a:r>
          </a:p>
          <a:p>
            <a:pPr lvl="0">
              <a:lnSpc>
                <a:spcPct val="110000"/>
              </a:lnSpc>
            </a:pPr>
            <a:r>
              <a:rPr lang="pt-BR" sz="4400" dirty="0">
                <a:solidFill>
                  <a:schemeClr val="bg1"/>
                </a:solidFill>
              </a:rPr>
              <a:t>Deus deve ter previsto a salvação 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pt-BR" sz="4400" dirty="0">
                <a:solidFill>
                  <a:schemeClr val="bg1"/>
                </a:solidFill>
              </a:rPr>
              <a:t>  mediante a fé em Cristo, desde as origens (</a:t>
            </a:r>
            <a:r>
              <a:rPr lang="pt-BR" sz="4400" dirty="0" err="1">
                <a:solidFill>
                  <a:schemeClr val="bg1"/>
                </a:solidFill>
              </a:rPr>
              <a:t>Rm</a:t>
            </a:r>
            <a:r>
              <a:rPr lang="pt-BR" sz="4400" dirty="0">
                <a:solidFill>
                  <a:schemeClr val="bg1"/>
                </a:solidFill>
              </a:rPr>
              <a:t> 4)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3347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81032-93D8-47CF-ABDC-3586737B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299588" cy="6858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pt-BR" sz="7000" b="1" dirty="0">
                <a:solidFill>
                  <a:schemeClr val="accent2"/>
                </a:solidFill>
                <a:latin typeface="Candara" panose="020E0502030303020204" pitchFamily="34" charset="0"/>
              </a:rPr>
              <a:t>Fazendo “justiça”</a:t>
            </a:r>
            <a:br>
              <a:rPr lang="pt-BR" sz="7000" b="1" dirty="0">
                <a:solidFill>
                  <a:schemeClr val="accent2"/>
                </a:solidFill>
                <a:latin typeface="Candara" panose="020E0502030303020204" pitchFamily="34" charset="0"/>
              </a:rPr>
            </a:br>
            <a:r>
              <a:rPr lang="pt-BR" sz="6800" b="1" dirty="0">
                <a:solidFill>
                  <a:schemeClr val="accent2"/>
                </a:solidFill>
                <a:latin typeface="Candara" panose="020E0502030303020204" pitchFamily="34" charset="0"/>
              </a:rPr>
              <a:t>à justificação</a:t>
            </a:r>
            <a:br>
              <a:rPr lang="pt-BR" sz="4900" b="1" dirty="0">
                <a:solidFill>
                  <a:srgbClr val="C00000"/>
                </a:solidFill>
                <a:latin typeface="Candara" panose="020E0502030303020204" pitchFamily="34" charset="0"/>
              </a:rPr>
            </a:br>
            <a:endParaRPr lang="pt-BR" sz="6000" dirty="0">
              <a:solidFill>
                <a:schemeClr val="accent2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081A65-DF18-4CB3-8F30-832DC2885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928" y="0"/>
            <a:ext cx="6968023" cy="6858000"/>
          </a:xfrm>
        </p:spPr>
        <p:txBody>
          <a:bodyPr>
            <a:normAutofit fontScale="77500" lnSpcReduction="20000"/>
          </a:bodyPr>
          <a:lstStyle/>
          <a:p>
            <a:pPr marL="180000" indent="0" algn="ctr">
              <a:buNone/>
            </a:pPr>
            <a:endParaRPr lang="pt-BR" sz="1900" b="1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180000" indent="0" algn="ctr">
              <a:buNone/>
            </a:pPr>
            <a:r>
              <a:rPr lang="pt-BR" sz="104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JUDAISMO</a:t>
            </a:r>
          </a:p>
          <a:p>
            <a:pPr marL="180000" indent="0" algn="ctr">
              <a:buNone/>
            </a:pPr>
            <a:r>
              <a:rPr lang="pt-BR" sz="9100" dirty="0"/>
              <a:t>justificação </a:t>
            </a:r>
            <a:r>
              <a:rPr lang="pt-BR" sz="9100" dirty="0" err="1"/>
              <a:t>automeritoria</a:t>
            </a:r>
            <a:endParaRPr lang="pt-BR" sz="9100" dirty="0"/>
          </a:p>
          <a:p>
            <a:pPr marL="180000" indent="0" algn="ctr">
              <a:buNone/>
            </a:pPr>
            <a:endParaRPr lang="pt-BR" sz="6000" dirty="0"/>
          </a:p>
          <a:p>
            <a:pPr marL="180000" indent="0" algn="ctr">
              <a:buNone/>
            </a:pPr>
            <a:r>
              <a:rPr lang="pt-BR" sz="104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CRISTIANISMO</a:t>
            </a:r>
          </a:p>
          <a:p>
            <a:pPr marL="180000" indent="0" algn="ctr">
              <a:buNone/>
            </a:pPr>
            <a:r>
              <a:rPr lang="pt-BR" sz="9100" dirty="0"/>
              <a:t>justificação</a:t>
            </a:r>
          </a:p>
          <a:p>
            <a:pPr marL="180000" indent="0" algn="ctr">
              <a:buNone/>
            </a:pPr>
            <a:r>
              <a:rPr lang="pt-BR" sz="9100" dirty="0"/>
              <a:t>gratuita</a:t>
            </a:r>
          </a:p>
        </p:txBody>
      </p:sp>
    </p:spTree>
    <p:extLst>
      <p:ext uri="{BB962C8B-B14F-4D97-AF65-F5344CB8AC3E}">
        <p14:creationId xmlns:p14="http://schemas.microsoft.com/office/powerpoint/2010/main" val="20852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B9B4E2-1E21-499C-B0F5-109FF681B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88950" cy="867926"/>
          </a:xfrm>
          <a:solidFill>
            <a:schemeClr val="accent1">
              <a:lumMod val="50000"/>
            </a:schemeClr>
          </a:solidFill>
        </p:spPr>
        <p:txBody>
          <a:bodyPr>
            <a:normAutofit fontScale="25000" lnSpcReduction="20000"/>
          </a:bodyPr>
          <a:lstStyle/>
          <a:p>
            <a:pPr marL="0" lvl="2" indent="0" algn="ctr">
              <a:buNone/>
            </a:pPr>
            <a:endParaRPr lang="pt-BR" sz="8000" dirty="0">
              <a:solidFill>
                <a:schemeClr val="bg1"/>
              </a:solidFill>
            </a:endParaRPr>
          </a:p>
          <a:p>
            <a:pPr marL="0" lvl="2" indent="0" algn="ctr">
              <a:buNone/>
            </a:pPr>
            <a:r>
              <a:rPr lang="pt-BR" sz="14400" dirty="0">
                <a:solidFill>
                  <a:schemeClr val="bg1"/>
                </a:solidFill>
              </a:rPr>
              <a:t>Ed </a:t>
            </a:r>
            <a:r>
              <a:rPr lang="pt-BR" sz="14400" dirty="0" err="1">
                <a:solidFill>
                  <a:schemeClr val="bg1"/>
                </a:solidFill>
              </a:rPr>
              <a:t>Parish</a:t>
            </a:r>
            <a:r>
              <a:rPr lang="pt-BR" sz="14400" dirty="0">
                <a:solidFill>
                  <a:schemeClr val="bg1"/>
                </a:solidFill>
              </a:rPr>
              <a:t> Sanders. </a:t>
            </a:r>
            <a:r>
              <a:rPr lang="pt-BR" sz="14400" b="1" dirty="0">
                <a:solidFill>
                  <a:schemeClr val="bg1"/>
                </a:solidFill>
              </a:rPr>
              <a:t>Paul </a:t>
            </a:r>
            <a:r>
              <a:rPr lang="pt-BR" sz="14400" b="1" dirty="0" err="1">
                <a:solidFill>
                  <a:schemeClr val="bg1"/>
                </a:solidFill>
              </a:rPr>
              <a:t>and</a:t>
            </a:r>
            <a:r>
              <a:rPr lang="pt-BR" sz="14400" b="1" dirty="0">
                <a:solidFill>
                  <a:schemeClr val="bg1"/>
                </a:solidFill>
              </a:rPr>
              <a:t> </a:t>
            </a:r>
            <a:r>
              <a:rPr lang="pt-BR" sz="14400" b="1" dirty="0" err="1">
                <a:solidFill>
                  <a:schemeClr val="bg1"/>
                </a:solidFill>
              </a:rPr>
              <a:t>Palestinian</a:t>
            </a:r>
            <a:r>
              <a:rPr lang="pt-BR" sz="14400" b="1" dirty="0">
                <a:solidFill>
                  <a:schemeClr val="bg1"/>
                </a:solidFill>
              </a:rPr>
              <a:t> </a:t>
            </a:r>
            <a:r>
              <a:rPr lang="pt-BR" sz="14400" b="1" dirty="0" err="1">
                <a:solidFill>
                  <a:schemeClr val="bg1"/>
                </a:solidFill>
              </a:rPr>
              <a:t>Judaism</a:t>
            </a:r>
            <a:r>
              <a:rPr lang="pt-BR" sz="14400" b="1" dirty="0">
                <a:solidFill>
                  <a:schemeClr val="bg1"/>
                </a:solidFill>
              </a:rPr>
              <a:t> </a:t>
            </a:r>
            <a:r>
              <a:rPr lang="pt-BR" sz="14400" dirty="0">
                <a:solidFill>
                  <a:schemeClr val="bg1"/>
                </a:solidFill>
              </a:rPr>
              <a:t>[1977]</a:t>
            </a:r>
            <a:r>
              <a:rPr lang="pt-BR" sz="3800" dirty="0">
                <a:solidFill>
                  <a:schemeClr val="bg1"/>
                </a:solidFill>
              </a:rPr>
              <a:t>.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E7EAE9A-A0BD-4D23-978F-0703F6EEB1A5}"/>
              </a:ext>
            </a:extLst>
          </p:cNvPr>
          <p:cNvSpPr txBox="1">
            <a:spLocks/>
          </p:cNvSpPr>
          <p:nvPr/>
        </p:nvSpPr>
        <p:spPr>
          <a:xfrm>
            <a:off x="-1" y="867927"/>
            <a:ext cx="12188951" cy="5990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Font typeface="Arial" panose="020B0604020202020204" pitchFamily="34" charset="0"/>
              <a:buNone/>
            </a:pPr>
            <a:r>
              <a:rPr lang="pt-BR" sz="66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nomismo</a:t>
            </a:r>
            <a:r>
              <a:rPr lang="pt-BR" sz="6600" b="1" dirty="0">
                <a:solidFill>
                  <a:srgbClr val="C00000"/>
                </a:solidFill>
                <a:latin typeface="Candara" panose="020E0502030303020204" pitchFamily="34" charset="0"/>
              </a:rPr>
              <a:t> da aliança</a:t>
            </a:r>
          </a:p>
          <a:p>
            <a:pPr marL="0" lvl="2" indent="0">
              <a:buFont typeface="Arial" panose="020B0604020202020204" pitchFamily="34" charset="0"/>
              <a:buNone/>
            </a:pPr>
            <a:endParaRPr lang="pt-BR" sz="100" dirty="0"/>
          </a:p>
          <a:p>
            <a:pPr marL="342900" lvl="2" indent="-342900">
              <a:spcAft>
                <a:spcPts val="600"/>
              </a:spcAft>
            </a:pPr>
            <a:r>
              <a:rPr lang="pt-BR" sz="4000" dirty="0"/>
              <a:t>Exercício da lei não estabelece </a:t>
            </a:r>
          </a:p>
          <a:p>
            <a:pPr marL="0" lvl="2" indent="0">
              <a:spcAft>
                <a:spcPts val="600"/>
              </a:spcAft>
              <a:buNone/>
            </a:pPr>
            <a:r>
              <a:rPr lang="pt-BR" sz="4000" dirty="0"/>
              <a:t>   a </a:t>
            </a:r>
            <a:r>
              <a:rPr lang="pt-BR" sz="4000" b="1" dirty="0"/>
              <a:t>própria justiça </a:t>
            </a:r>
            <a:r>
              <a:rPr lang="pt-BR" sz="3600" dirty="0"/>
              <a:t>(</a:t>
            </a:r>
            <a:r>
              <a:rPr lang="pt-BR" sz="3600" dirty="0">
                <a:solidFill>
                  <a:srgbClr val="0070C0"/>
                </a:solidFill>
              </a:rPr>
              <a:t>dimensão </a:t>
            </a:r>
            <a:r>
              <a:rPr lang="pt-BR" sz="3600" b="1" dirty="0">
                <a:solidFill>
                  <a:srgbClr val="0070C0"/>
                </a:solidFill>
              </a:rPr>
              <a:t>estética</a:t>
            </a:r>
            <a:r>
              <a:rPr lang="pt-BR" sz="3600" dirty="0"/>
              <a:t>)</a:t>
            </a:r>
            <a:r>
              <a:rPr lang="pt-BR" sz="4000" dirty="0"/>
              <a:t>, </a:t>
            </a:r>
          </a:p>
          <a:p>
            <a:pPr marL="0" lvl="2" indent="0">
              <a:spcAft>
                <a:spcPts val="600"/>
              </a:spcAft>
              <a:buNone/>
            </a:pPr>
            <a:r>
              <a:rPr lang="pt-BR" sz="4000" dirty="0"/>
              <a:t>   mas sim a justiça de Deus </a:t>
            </a:r>
            <a:r>
              <a:rPr lang="pt-BR" sz="3600" dirty="0"/>
              <a:t>(</a:t>
            </a:r>
            <a:r>
              <a:rPr lang="pt-BR" sz="3600" dirty="0">
                <a:solidFill>
                  <a:srgbClr val="0070C0"/>
                </a:solidFill>
              </a:rPr>
              <a:t>agente primeiro da aliança</a:t>
            </a:r>
            <a:r>
              <a:rPr lang="pt-BR" sz="3600" dirty="0"/>
              <a:t>).</a:t>
            </a:r>
          </a:p>
          <a:p>
            <a:pPr marL="0" lvl="2" indent="0">
              <a:spcAft>
                <a:spcPts val="600"/>
              </a:spcAft>
              <a:buNone/>
            </a:pPr>
            <a:r>
              <a:rPr lang="pt-BR" sz="3600" dirty="0"/>
              <a:t> </a:t>
            </a:r>
          </a:p>
          <a:p>
            <a:pPr marL="342900" lvl="2" indent="-342900"/>
            <a:r>
              <a:rPr lang="pt-BR" sz="4000" dirty="0"/>
              <a:t>Exercício da lei está associado </a:t>
            </a:r>
          </a:p>
          <a:p>
            <a:pPr marL="0" lvl="2" indent="0">
              <a:buNone/>
            </a:pPr>
            <a:r>
              <a:rPr lang="pt-BR" sz="4000" dirty="0"/>
              <a:t>   à </a:t>
            </a: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  <a:t>permanência</a:t>
            </a:r>
            <a:r>
              <a:rPr lang="pt-BR" sz="4000" dirty="0"/>
              <a:t> </a:t>
            </a:r>
            <a:r>
              <a:rPr lang="pt-BR" sz="3600" dirty="0"/>
              <a:t>(</a:t>
            </a:r>
            <a:r>
              <a:rPr lang="pt-BR" sz="3600" dirty="0">
                <a:solidFill>
                  <a:srgbClr val="0070C0"/>
                </a:solidFill>
              </a:rPr>
              <a:t>dimensão </a:t>
            </a:r>
            <a:r>
              <a:rPr lang="pt-BR" sz="3600" b="1" dirty="0">
                <a:solidFill>
                  <a:srgbClr val="0070C0"/>
                </a:solidFill>
              </a:rPr>
              <a:t>ética</a:t>
            </a:r>
            <a:r>
              <a:rPr lang="pt-BR" sz="3600" dirty="0"/>
              <a:t>) </a:t>
            </a:r>
            <a:r>
              <a:rPr lang="pt-BR" sz="4000" dirty="0"/>
              <a:t>na experiência </a:t>
            </a:r>
          </a:p>
          <a:p>
            <a:pPr marL="0" lvl="2" indent="0">
              <a:buNone/>
            </a:pPr>
            <a:r>
              <a:rPr lang="pt-BR" sz="4000" dirty="0"/>
              <a:t>   a qual se foi </a:t>
            </a: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  <a:t>chamado</a:t>
            </a:r>
            <a:r>
              <a:rPr lang="pt-BR" sz="4000" dirty="0"/>
              <a:t> gratuitamente </a:t>
            </a:r>
            <a:r>
              <a:rPr lang="pt-BR" sz="3600" dirty="0"/>
              <a:t>(</a:t>
            </a:r>
            <a:r>
              <a:rPr lang="pt-BR" sz="3600" b="1" dirty="0">
                <a:solidFill>
                  <a:srgbClr val="0070C0"/>
                </a:solidFill>
              </a:rPr>
              <a:t>eleição</a:t>
            </a:r>
            <a:r>
              <a:rPr lang="pt-BR" sz="3600" dirty="0"/>
              <a:t>). </a:t>
            </a:r>
            <a:endParaRPr lang="pt-BR" sz="40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77353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7C18C-AF1F-42E8-AF6D-471D81CB7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853" y="1122508"/>
            <a:ext cx="5709314" cy="1807305"/>
          </a:xfrm>
        </p:spPr>
        <p:txBody>
          <a:bodyPr>
            <a:normAutofit fontScale="90000"/>
          </a:bodyPr>
          <a:lstStyle/>
          <a:p>
            <a:r>
              <a:rPr lang="pt-BR" sz="8000" b="1" dirty="0">
                <a:solidFill>
                  <a:srgbClr val="002060"/>
                </a:solidFill>
                <a:latin typeface="Candara" panose="020E0502030303020204" pitchFamily="34" charset="0"/>
              </a:rPr>
              <a:t>CRISTOLOGIA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096593-4FB3-483A-AB5D-4353B9F44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83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E98F7FAB-8820-4754-B3DB-2F420CCC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929813"/>
            <a:ext cx="5903167" cy="32471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1500" b="1" dirty="0">
                <a:solidFill>
                  <a:srgbClr val="C00000"/>
                </a:solidFill>
                <a:latin typeface="Candara" panose="020E0502030303020204" pitchFamily="34" charset="0"/>
              </a:rPr>
              <a:t>=</a:t>
            </a:r>
          </a:p>
          <a:p>
            <a:pPr marL="0" indent="0" algn="ctr">
              <a:buNone/>
            </a:pPr>
            <a:endParaRPr lang="en-US" sz="43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7200" b="1" dirty="0">
                <a:solidFill>
                  <a:srgbClr val="002060"/>
                </a:solidFill>
                <a:latin typeface="Candara" panose="020E0502030303020204" pitchFamily="34" charset="0"/>
              </a:rPr>
              <a:t>SOTERIOLOGIA</a:t>
            </a:r>
            <a:endParaRPr lang="en-US" sz="66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46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69431-DCAA-479B-A496-460B0FAA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5573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pt-BR" sz="2700" dirty="0">
                <a:solidFill>
                  <a:schemeClr val="bg1"/>
                </a:solidFill>
                <a:latin typeface="Candara" panose="020E0502030303020204" pitchFamily="34" charset="0"/>
              </a:rPr>
              <a:t>[</a:t>
            </a:r>
            <a:r>
              <a:rPr lang="pt-BR" sz="2700" dirty="0" err="1">
                <a:solidFill>
                  <a:schemeClr val="bg1"/>
                </a:solidFill>
                <a:latin typeface="Candara" panose="020E0502030303020204" pitchFamily="34" charset="0"/>
              </a:rPr>
              <a:t>Rm</a:t>
            </a:r>
            <a:r>
              <a:rPr lang="pt-BR" sz="2700" dirty="0">
                <a:solidFill>
                  <a:schemeClr val="bg1"/>
                </a:solidFill>
                <a:latin typeface="Candara" panose="020E0502030303020204" pitchFamily="34" charset="0"/>
              </a:rPr>
              <a:t> 1,18-3,20] 			     </a:t>
            </a:r>
            <a:r>
              <a:rPr lang="pt-BR" dirty="0" err="1">
                <a:solidFill>
                  <a:schemeClr val="bg1"/>
                </a:solidFill>
                <a:latin typeface="Candara" panose="020E0502030303020204" pitchFamily="34" charset="0"/>
              </a:rPr>
              <a:t>Rm</a:t>
            </a:r>
            <a:r>
              <a:rPr lang="pt-BR" dirty="0">
                <a:solidFill>
                  <a:schemeClr val="bg1"/>
                </a:solidFill>
                <a:latin typeface="Candara" panose="020E0502030303020204" pitchFamily="34" charset="0"/>
              </a:rPr>
              <a:t> 3,21-22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34CB0D-8CA1-4147-B602-77E73A518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98089"/>
            <a:ext cx="12191999" cy="61599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7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t-BR" sz="3500" b="1" dirty="0">
                <a:solidFill>
                  <a:srgbClr val="C00000"/>
                </a:solidFill>
              </a:rPr>
              <a:t>21</a:t>
            </a:r>
            <a:r>
              <a:rPr lang="pt-BR" sz="6000" b="1" dirty="0"/>
              <a:t> 	</a:t>
            </a:r>
            <a:r>
              <a:rPr lang="pt-BR" sz="6000" dirty="0"/>
              <a:t>mas</a:t>
            </a:r>
            <a:r>
              <a:rPr lang="pt-BR" sz="6000" b="1" dirty="0"/>
              <a:t> </a:t>
            </a:r>
            <a:r>
              <a:rPr lang="pt-BR" sz="6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A</a:t>
            </a:r>
            <a:r>
              <a:rPr lang="pt-BR" sz="6000" b="1" cap="all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gora</a:t>
            </a:r>
            <a:r>
              <a:rPr lang="pt-BR" sz="6000" cap="all" dirty="0">
                <a:latin typeface="Candara" panose="020E0502030303020204" pitchFamily="34" charset="0"/>
              </a:rPr>
              <a:t>, 		</a:t>
            </a:r>
            <a:r>
              <a:rPr lang="pt-BR" sz="6000" b="1" cap="all" dirty="0">
                <a:solidFill>
                  <a:srgbClr val="7030A0"/>
                </a:solidFill>
                <a:latin typeface="Candara" panose="020E0502030303020204" pitchFamily="34" charset="0"/>
              </a:rPr>
              <a:t>sem</a:t>
            </a:r>
            <a:r>
              <a:rPr lang="pt-BR" sz="6000" b="1" dirty="0">
                <a:solidFill>
                  <a:srgbClr val="7030A0"/>
                </a:solidFill>
                <a:latin typeface="Candara" panose="020E0502030303020204" pitchFamily="34" charset="0"/>
              </a:rPr>
              <a:t> Lei</a:t>
            </a:r>
            <a:r>
              <a:rPr lang="pt-BR" sz="6000" dirty="0">
                <a:latin typeface="Candara" panose="020E0502030303020204" pitchFamily="34" charset="0"/>
              </a:rPr>
              <a:t>,</a:t>
            </a:r>
            <a:r>
              <a:rPr lang="pt-BR" sz="6000" dirty="0"/>
              <a:t> </a:t>
            </a:r>
          </a:p>
          <a:p>
            <a:pPr marL="0" indent="0">
              <a:buNone/>
            </a:pPr>
            <a:r>
              <a:rPr lang="pt-BR" sz="6000" dirty="0"/>
              <a:t>	se manifestou a	</a:t>
            </a:r>
            <a:r>
              <a:rPr lang="pt-BR" sz="6000" b="1" dirty="0">
                <a:solidFill>
                  <a:srgbClr val="C00000"/>
                </a:solidFill>
                <a:latin typeface="Candara" panose="020E0502030303020204" pitchFamily="34" charset="0"/>
              </a:rPr>
              <a:t>justiça de Deus</a:t>
            </a:r>
          </a:p>
          <a:p>
            <a:pPr marL="0" indent="0">
              <a:buNone/>
            </a:pPr>
            <a:r>
              <a:rPr lang="pt-BR" sz="6000" dirty="0"/>
              <a:t>		</a:t>
            </a:r>
            <a:endParaRPr lang="pt-BR" sz="5400" dirty="0"/>
          </a:p>
          <a:p>
            <a:pPr marL="0" indent="0">
              <a:spcBef>
                <a:spcPts val="0"/>
              </a:spcBef>
              <a:buNone/>
            </a:pPr>
            <a:r>
              <a:rPr lang="pt-BR" sz="3500" b="1" i="0" u="none" strike="noStrike" baseline="0" dirty="0">
                <a:solidFill>
                  <a:srgbClr val="C00000"/>
                </a:solidFill>
              </a:rPr>
              <a:t>22</a:t>
            </a:r>
            <a:r>
              <a:rPr lang="pt-BR" sz="6000" b="1" i="0" u="none" strike="noStrike" baseline="0" dirty="0">
                <a:solidFill>
                  <a:srgbClr val="C00000"/>
                </a:solidFill>
              </a:rPr>
              <a:t> 							</a:t>
            </a:r>
            <a:r>
              <a:rPr lang="pt-BR" sz="6000" b="1" i="0" u="none" strike="noStrike" baseline="0" dirty="0">
                <a:solidFill>
                  <a:srgbClr val="C00000"/>
                </a:solidFill>
                <a:latin typeface="Candara" panose="020E0502030303020204" pitchFamily="34" charset="0"/>
              </a:rPr>
              <a:t>justiça</a:t>
            </a:r>
            <a:r>
              <a:rPr lang="pt-BR" sz="6000" b="0" i="0" u="none" strike="noStrike" baseline="0" dirty="0">
                <a:latin typeface="Candara" panose="020E0502030303020204" pitchFamily="34" charset="0"/>
              </a:rPr>
              <a:t> </a:t>
            </a:r>
            <a:r>
              <a:rPr lang="pt-BR" sz="6000" b="1" i="0" u="none" strike="noStrike" baseline="0" dirty="0">
                <a:solidFill>
                  <a:srgbClr val="C00000"/>
                </a:solidFill>
                <a:latin typeface="Candara" panose="020E0502030303020204" pitchFamily="34" charset="0"/>
              </a:rPr>
              <a:t>de Deus </a:t>
            </a:r>
          </a:p>
          <a:p>
            <a:pPr marL="0" indent="0">
              <a:buNone/>
            </a:pPr>
            <a:r>
              <a:rPr lang="pt-BR" sz="6000" dirty="0"/>
              <a:t>	</a:t>
            </a:r>
            <a:r>
              <a:rPr lang="pt-BR" sz="6000" b="0" i="0" u="none" strike="noStrike" baseline="0" dirty="0"/>
              <a:t>mediante a 		</a:t>
            </a:r>
            <a:r>
              <a:rPr lang="pt-BR" sz="6000" b="1" i="0" u="none" strike="noStrike" baseline="0" dirty="0">
                <a:solidFill>
                  <a:srgbClr val="C00000"/>
                </a:solidFill>
                <a:latin typeface="Candara" panose="020E0502030303020204" pitchFamily="34" charset="0"/>
              </a:rPr>
              <a:t>fé</a:t>
            </a:r>
            <a:r>
              <a:rPr lang="pt-BR" sz="6000" b="0" i="0" u="none" strike="noStrike" baseline="0" dirty="0">
                <a:latin typeface="Candara" panose="020E0502030303020204" pitchFamily="34" charset="0"/>
              </a:rPr>
              <a:t> </a:t>
            </a:r>
          </a:p>
          <a:p>
            <a:pPr marL="0" indent="0">
              <a:buNone/>
            </a:pPr>
            <a:r>
              <a:rPr lang="pt-BR" sz="6000" b="0" i="0" u="none" strike="noStrike" baseline="0" dirty="0"/>
              <a:t>	em 					</a:t>
            </a:r>
            <a:r>
              <a:rPr lang="pt-BR" sz="6000" b="1" i="0" u="none" strike="noStrike" baseline="0" dirty="0">
                <a:solidFill>
                  <a:srgbClr val="C00000"/>
                </a:solidFill>
                <a:latin typeface="Candara" panose="020E0502030303020204" pitchFamily="34" charset="0"/>
              </a:rPr>
              <a:t>Jesus Cristo</a:t>
            </a:r>
            <a:endParaRPr lang="pt-BR" sz="6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1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0150F-D4AF-A67D-F165-5D761BD14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DAF583-23AE-3125-89A5-DDDC6686A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22508"/>
            <a:ext cx="6095980" cy="4995904"/>
          </a:xfrm>
        </p:spPr>
        <p:txBody>
          <a:bodyPr>
            <a:normAutofit/>
          </a:bodyPr>
          <a:lstStyle/>
          <a:p>
            <a:r>
              <a:rPr lang="pt-BR" sz="8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Informações</a:t>
            </a:r>
            <a:r>
              <a:rPr lang="pt-BR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pt-BR" sz="8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iniciais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37E681-1DF4-8873-E8CB-95808F35E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83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81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69431-DCAA-479B-A496-460B0FAA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91382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 err="1">
                <a:solidFill>
                  <a:schemeClr val="bg1"/>
                </a:solidFill>
                <a:latin typeface="Candara" panose="020E0502030303020204" pitchFamily="34" charset="0"/>
              </a:rPr>
              <a:t>Rm</a:t>
            </a:r>
            <a:r>
              <a:rPr lang="pt-BR" dirty="0">
                <a:solidFill>
                  <a:schemeClr val="bg1"/>
                </a:solidFill>
                <a:latin typeface="Candara" panose="020E0502030303020204" pitchFamily="34" charset="0"/>
              </a:rPr>
              <a:t> 3,23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34CB0D-8CA1-4147-B602-77E73A518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91381"/>
            <a:ext cx="12191999" cy="576661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pt-BR" sz="22200" dirty="0"/>
          </a:p>
          <a:p>
            <a:pPr marL="0" indent="0">
              <a:lnSpc>
                <a:spcPct val="120000"/>
              </a:lnSpc>
              <a:buNone/>
            </a:pPr>
            <a:r>
              <a:rPr lang="pt-BR" sz="16600" dirty="0"/>
              <a:t>para		</a:t>
            </a:r>
            <a:r>
              <a:rPr lang="pt-BR" sz="16600" b="1" dirty="0">
                <a:solidFill>
                  <a:srgbClr val="C00000"/>
                </a:solidFill>
              </a:rPr>
              <a:t>todo aquele que crê</a:t>
            </a:r>
            <a:r>
              <a:rPr lang="pt-BR" sz="16600" dirty="0"/>
              <a:t>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16600" dirty="0"/>
              <a:t>porque	</a:t>
            </a:r>
            <a:r>
              <a:rPr lang="pt-BR" sz="16600" b="1" dirty="0">
                <a:solidFill>
                  <a:srgbClr val="C00000"/>
                </a:solidFill>
              </a:rPr>
              <a:t>não há distinção</a:t>
            </a:r>
            <a:r>
              <a:rPr lang="pt-BR" sz="16600" dirty="0"/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16600" dirty="0"/>
              <a:t>pois		</a:t>
            </a:r>
            <a:r>
              <a:rPr lang="pt-BR" sz="16600" b="1" dirty="0">
                <a:solidFill>
                  <a:srgbClr val="C00000"/>
                </a:solidFill>
              </a:rPr>
              <a:t>todos pecaram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16600" dirty="0"/>
              <a:t>		                e </a:t>
            </a:r>
            <a:r>
              <a:rPr lang="pt-BR" sz="16600" b="1" dirty="0">
                <a:solidFill>
                  <a:srgbClr val="C00000"/>
                </a:solidFill>
              </a:rPr>
              <a:t>carecem</a:t>
            </a:r>
            <a:r>
              <a:rPr lang="pt-BR" sz="16600" dirty="0"/>
              <a:t> </a:t>
            </a:r>
            <a:r>
              <a:rPr lang="pt-BR" sz="14800" dirty="0"/>
              <a:t>da glória de Deus</a:t>
            </a:r>
            <a:endParaRPr lang="pt-BR" sz="16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sz="2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pt-BR" sz="7800" dirty="0"/>
          </a:p>
          <a:p>
            <a:pPr marL="0" indent="0" algn="r">
              <a:buNone/>
            </a:pPr>
            <a:r>
              <a:rPr lang="pt-BR" sz="7800" dirty="0"/>
              <a:t>[5,12-20]</a:t>
            </a:r>
            <a:endParaRPr lang="pt-BR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48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69431-DCAA-479B-A496-460B0FAA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22786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3200" dirty="0" err="1">
                <a:solidFill>
                  <a:schemeClr val="bg1"/>
                </a:solidFill>
                <a:latin typeface="Candara" panose="020E0502030303020204" pitchFamily="34" charset="0"/>
              </a:rPr>
              <a:t>Rm</a:t>
            </a:r>
            <a:r>
              <a:rPr lang="pt-BR" sz="3200" dirty="0">
                <a:solidFill>
                  <a:schemeClr val="bg1"/>
                </a:solidFill>
                <a:latin typeface="Candara" panose="020E0502030303020204" pitchFamily="34" charset="0"/>
              </a:rPr>
              <a:t> 3,24-25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34CB0D-8CA1-4147-B602-77E73A518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422787"/>
            <a:ext cx="12191999" cy="643521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pt-BR" sz="500" dirty="0"/>
          </a:p>
          <a:p>
            <a:pPr marL="0" indent="0" algn="just">
              <a:buNone/>
            </a:pPr>
            <a:r>
              <a:rPr lang="pt-BR" dirty="0">
                <a:solidFill>
                  <a:srgbClr val="C00000"/>
                </a:solidFill>
              </a:rPr>
              <a:t>24</a:t>
            </a:r>
            <a:r>
              <a:rPr lang="pt-BR" sz="4400" dirty="0"/>
              <a:t> S</a:t>
            </a:r>
            <a:r>
              <a:rPr lang="pt-BR" sz="4400" b="0" i="0" u="none" strike="noStrike" baseline="0" dirty="0"/>
              <a:t>endo </a:t>
            </a:r>
            <a:r>
              <a:rPr lang="pt-BR" sz="4400" b="1" i="0" u="none" strike="noStrike" baseline="0" dirty="0">
                <a:solidFill>
                  <a:srgbClr val="C00000"/>
                </a:solidFill>
              </a:rPr>
              <a:t>justificados</a:t>
            </a:r>
            <a:r>
              <a:rPr lang="pt-BR" sz="4400" b="0" i="0" u="none" strike="noStrike" baseline="0" dirty="0"/>
              <a:t> </a:t>
            </a:r>
            <a:r>
              <a:rPr lang="pt-BR" sz="4400" b="1" strike="noStrike" baseline="0" dirty="0">
                <a:solidFill>
                  <a:srgbClr val="0070C0"/>
                </a:solidFill>
              </a:rPr>
              <a:t>gratuitamente</a:t>
            </a:r>
            <a:r>
              <a:rPr lang="pt-BR" sz="4400" b="0" i="0" strike="noStrike" baseline="0" dirty="0"/>
              <a:t>, </a:t>
            </a:r>
          </a:p>
          <a:p>
            <a:pPr marL="0" indent="0" algn="just">
              <a:buNone/>
            </a:pPr>
            <a:r>
              <a:rPr lang="pt-BR" sz="4400" b="0" i="0" strike="noStrike" baseline="0" dirty="0"/>
              <a:t>por sua</a:t>
            </a:r>
            <a:r>
              <a:rPr lang="pt-BR" sz="4400" b="0" i="0" strike="noStrike" baseline="0" dirty="0">
                <a:solidFill>
                  <a:srgbClr val="0070C0"/>
                </a:solidFill>
              </a:rPr>
              <a:t>	</a:t>
            </a:r>
            <a:r>
              <a:rPr lang="pt-BR" sz="4400" b="1" i="0" strike="noStrike" baseline="0" dirty="0">
                <a:solidFill>
                  <a:srgbClr val="C00000"/>
                </a:solidFill>
              </a:rPr>
              <a:t>graça</a:t>
            </a:r>
            <a:r>
              <a:rPr lang="pt-BR" sz="4400" b="0" i="0" strike="noStrike" baseline="0" dirty="0"/>
              <a:t>, mediante a </a:t>
            </a:r>
            <a:r>
              <a:rPr lang="pt-BR" sz="4400" b="1" i="0" strike="noStrike" baseline="0" dirty="0">
                <a:solidFill>
                  <a:srgbClr val="C00000"/>
                </a:solidFill>
              </a:rPr>
              <a:t>redenção</a:t>
            </a:r>
            <a:r>
              <a:rPr lang="pt-BR" sz="4400" b="0" i="0" strike="noStrike" baseline="0" dirty="0"/>
              <a:t> </a:t>
            </a:r>
          </a:p>
          <a:p>
            <a:pPr marL="0" indent="0" algn="just">
              <a:buNone/>
            </a:pPr>
            <a:r>
              <a:rPr lang="pt-BR" sz="4400" b="0" i="0" strike="noStrike" baseline="0" dirty="0"/>
              <a:t>realizada </a:t>
            </a:r>
            <a:r>
              <a:rPr lang="pt-BR" sz="4400" i="0" strike="noStrike" baseline="0" dirty="0"/>
              <a:t>em</a:t>
            </a:r>
            <a:r>
              <a:rPr lang="pt-BR" sz="4400" b="1" i="0" strike="noStrike" baseline="0" dirty="0"/>
              <a:t> </a:t>
            </a:r>
            <a:r>
              <a:rPr lang="pt-BR" sz="4800" b="1" i="0" strike="noStrike" cap="all" dirty="0">
                <a:solidFill>
                  <a:srgbClr val="BC8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Cristo Jesus</a:t>
            </a:r>
            <a:r>
              <a:rPr lang="pt-BR" sz="4400" b="0" i="0" strike="noStrike" baseline="0" dirty="0"/>
              <a:t>, 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C00000"/>
                </a:solidFill>
              </a:rPr>
              <a:t>25 </a:t>
            </a:r>
            <a:r>
              <a:rPr lang="pt-BR" sz="4400" b="1" i="0" strike="noStrike" baseline="0" dirty="0">
                <a:solidFill>
                  <a:srgbClr val="C00000"/>
                </a:solidFill>
              </a:rPr>
              <a:t>quem</a:t>
            </a:r>
            <a:r>
              <a:rPr lang="pt-BR" sz="4400" b="0" i="0" strike="noStrike" baseline="0" dirty="0"/>
              <a:t> Deus </a:t>
            </a:r>
            <a:r>
              <a:rPr lang="pt-BR" sz="4400" dirty="0"/>
              <a:t>colocou publicamente</a:t>
            </a:r>
            <a:r>
              <a:rPr lang="pt-BR" sz="4400" b="0" i="0" strike="noStrike" baseline="0" dirty="0"/>
              <a:t>, no seu </a:t>
            </a:r>
            <a:r>
              <a:rPr lang="pt-BR" sz="4400" b="1" i="0" strike="noStrike" baseline="0" dirty="0">
                <a:solidFill>
                  <a:srgbClr val="C00000"/>
                </a:solidFill>
              </a:rPr>
              <a:t>sangue</a:t>
            </a:r>
            <a:r>
              <a:rPr lang="pt-BR" sz="4400" b="0" i="0" strike="noStrike" baseline="0" dirty="0"/>
              <a:t>, </a:t>
            </a:r>
          </a:p>
          <a:p>
            <a:pPr marL="0" indent="0" algn="just">
              <a:buNone/>
            </a:pPr>
            <a:r>
              <a:rPr lang="pt-BR" sz="4400" dirty="0"/>
              <a:t>como </a:t>
            </a:r>
            <a:r>
              <a:rPr lang="pt-BR" sz="4400" b="1" u="sng" dirty="0">
                <a:solidFill>
                  <a:srgbClr val="0070C0"/>
                </a:solidFill>
              </a:rPr>
              <a:t>instrumento de propiciação</a:t>
            </a:r>
            <a:r>
              <a:rPr lang="pt-BR" sz="4400" dirty="0"/>
              <a:t>, mediante a </a:t>
            </a:r>
            <a:r>
              <a:rPr lang="pt-BR" sz="4400" b="1" dirty="0">
                <a:solidFill>
                  <a:srgbClr val="C00000"/>
                </a:solidFill>
              </a:rPr>
              <a:t>fé</a:t>
            </a:r>
            <a:r>
              <a:rPr lang="pt-BR" sz="4400" dirty="0"/>
              <a:t>, </a:t>
            </a:r>
          </a:p>
          <a:p>
            <a:pPr marL="0" indent="0" algn="just">
              <a:buNone/>
            </a:pPr>
            <a:r>
              <a:rPr lang="pt-BR" sz="4400" dirty="0"/>
              <a:t>para manifestar a sua </a:t>
            </a:r>
            <a:r>
              <a:rPr lang="pt-BR" sz="4400" b="1" dirty="0">
                <a:solidFill>
                  <a:srgbClr val="C00000"/>
                </a:solidFill>
              </a:rPr>
              <a:t>justiça</a:t>
            </a:r>
            <a:r>
              <a:rPr lang="pt-BR" sz="4400" dirty="0"/>
              <a:t>, </a:t>
            </a:r>
          </a:p>
          <a:p>
            <a:pPr marL="0" indent="0" algn="just">
              <a:buNone/>
            </a:pPr>
            <a:r>
              <a:rPr lang="pt-BR" sz="4400" dirty="0"/>
              <a:t>por ter Deus, na sua </a:t>
            </a:r>
            <a:r>
              <a:rPr lang="pt-BR" sz="4400" b="1" dirty="0">
                <a:solidFill>
                  <a:srgbClr val="C00000"/>
                </a:solidFill>
              </a:rPr>
              <a:t>tolerância</a:t>
            </a:r>
            <a:r>
              <a:rPr lang="pt-BR" sz="4400" dirty="0"/>
              <a:t>, </a:t>
            </a:r>
          </a:p>
          <a:p>
            <a:pPr marL="0" indent="0" algn="just">
              <a:buNone/>
            </a:pPr>
            <a:r>
              <a:rPr lang="pt-BR" sz="4400" b="1" u="sng" dirty="0">
                <a:solidFill>
                  <a:srgbClr val="0070C0"/>
                </a:solidFill>
              </a:rPr>
              <a:t>deixado impunes </a:t>
            </a:r>
          </a:p>
          <a:p>
            <a:pPr marL="0" indent="0" algn="just">
              <a:buNone/>
            </a:pPr>
            <a:r>
              <a:rPr lang="pt-BR" sz="4400" b="1" u="sng" dirty="0">
                <a:solidFill>
                  <a:srgbClr val="0070C0"/>
                </a:solidFill>
              </a:rPr>
              <a:t>os pecados anteriormente cometidos</a:t>
            </a:r>
            <a:r>
              <a:rPr lang="pt-BR" sz="4400" dirty="0"/>
              <a:t>; 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3402496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69431-DCAA-479B-A496-460B0FAA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5824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pt-BR" dirty="0" err="1">
                <a:solidFill>
                  <a:schemeClr val="bg1"/>
                </a:solidFill>
                <a:latin typeface="Candara" panose="020E0502030303020204" pitchFamily="34" charset="0"/>
              </a:rPr>
              <a:t>Rm</a:t>
            </a:r>
            <a:r>
              <a:rPr lang="pt-BR" dirty="0">
                <a:solidFill>
                  <a:schemeClr val="bg1"/>
                </a:solidFill>
                <a:latin typeface="Candara" panose="020E0502030303020204" pitchFamily="34" charset="0"/>
              </a:rPr>
              <a:t> 3,26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34CB0D-8CA1-4147-B602-77E73A518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71549"/>
            <a:ext cx="12191999" cy="58864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400" b="1" dirty="0"/>
          </a:p>
          <a:p>
            <a:pPr marL="0" indent="0">
              <a:buNone/>
            </a:pPr>
            <a:r>
              <a:rPr lang="pt-BR" sz="6600" b="0" i="0" u="none" strike="noStrike" baseline="0" dirty="0"/>
              <a:t>a manifestação da </a:t>
            </a:r>
            <a:r>
              <a:rPr lang="pt-BR" sz="6600" b="1" i="0" u="none" strike="noStrike" baseline="0" dirty="0">
                <a:solidFill>
                  <a:srgbClr val="C00000"/>
                </a:solidFill>
              </a:rPr>
              <a:t>sua justiça</a:t>
            </a:r>
            <a:r>
              <a:rPr lang="pt-BR" sz="6600" b="1" i="0" u="none" strike="noStrike" baseline="0" dirty="0"/>
              <a:t> </a:t>
            </a:r>
          </a:p>
          <a:p>
            <a:pPr marL="0" indent="0">
              <a:buNone/>
            </a:pPr>
            <a:r>
              <a:rPr lang="pt-BR" sz="4800" b="0" i="0" u="none" strike="noStrike" baseline="0" dirty="0"/>
              <a:t>no tempo presente</a:t>
            </a:r>
            <a:r>
              <a:rPr lang="pt-BR" sz="6600" b="0" i="0" u="none" strike="noStrike" baseline="0" dirty="0"/>
              <a:t>, </a:t>
            </a:r>
          </a:p>
          <a:p>
            <a:pPr marL="0" indent="0">
              <a:buNone/>
            </a:pPr>
            <a:r>
              <a:rPr lang="pt-BR" sz="6600" b="0" i="0" u="none" strike="noStrike" baseline="0" dirty="0"/>
              <a:t>para ele mesmo ser	</a:t>
            </a:r>
            <a:r>
              <a:rPr lang="pt-BR" sz="6600" b="1" i="0" u="none" strike="noStrike" baseline="0" dirty="0">
                <a:solidFill>
                  <a:srgbClr val="0070C0"/>
                </a:solidFill>
              </a:rPr>
              <a:t>justo</a:t>
            </a:r>
            <a:r>
              <a:rPr lang="pt-BR" sz="6600" b="0" i="0" u="none" strike="noStrike" baseline="0" dirty="0"/>
              <a:t> </a:t>
            </a:r>
          </a:p>
          <a:p>
            <a:pPr marL="0" indent="0">
              <a:buNone/>
            </a:pPr>
            <a:r>
              <a:rPr lang="pt-BR" sz="6600" dirty="0"/>
              <a:t>				               </a:t>
            </a:r>
            <a:r>
              <a:rPr lang="pt-BR" sz="6600" b="0" i="0" u="none" strike="noStrike" baseline="0" dirty="0"/>
              <a:t>e	</a:t>
            </a:r>
            <a:r>
              <a:rPr lang="pt-BR" sz="6600" b="1" i="0" u="none" strike="noStrike" baseline="0" dirty="0">
                <a:solidFill>
                  <a:srgbClr val="0070C0"/>
                </a:solidFill>
              </a:rPr>
              <a:t>justificador</a:t>
            </a:r>
            <a:r>
              <a:rPr lang="pt-BR" sz="6600" b="0" i="0" u="none" strike="noStrike" baseline="0" dirty="0"/>
              <a:t> </a:t>
            </a:r>
          </a:p>
          <a:p>
            <a:pPr marL="0" indent="0">
              <a:buNone/>
            </a:pPr>
            <a:r>
              <a:rPr lang="pt-BR" sz="6600" b="0" i="0" u="none" strike="noStrike" baseline="0" dirty="0"/>
              <a:t>daquele que tem   </a:t>
            </a:r>
            <a:r>
              <a:rPr lang="pt-BR" sz="6600" b="1" i="0" u="none" strike="noStrike" baseline="0" dirty="0">
                <a:solidFill>
                  <a:srgbClr val="C00000"/>
                </a:solidFill>
              </a:rPr>
              <a:t>fé em Jesus</a:t>
            </a:r>
            <a:r>
              <a:rPr lang="pt-BR" sz="6600" b="0" i="0" u="none" strike="noStrike" baseline="0" dirty="0"/>
              <a:t>.</a:t>
            </a:r>
            <a:endParaRPr lang="pt-BR" sz="16600" b="1" dirty="0"/>
          </a:p>
        </p:txBody>
      </p:sp>
    </p:spTree>
    <p:extLst>
      <p:ext uri="{BB962C8B-B14F-4D97-AF65-F5344CB8AC3E}">
        <p14:creationId xmlns:p14="http://schemas.microsoft.com/office/powerpoint/2010/main" val="2580097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E6F3C-57DE-7B3F-97E5-97F0F662C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D9D74-F8A4-8728-E056-C919ACFD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853" y="422787"/>
            <a:ext cx="5709314" cy="3972231"/>
          </a:xfrm>
        </p:spPr>
        <p:txBody>
          <a:bodyPr>
            <a:normAutofit/>
          </a:bodyPr>
          <a:lstStyle/>
          <a:p>
            <a:pPr algn="ctr"/>
            <a:r>
              <a:rPr lang="pt-BR" sz="8000" dirty="0">
                <a:solidFill>
                  <a:srgbClr val="002060"/>
                </a:solidFill>
                <a:latin typeface="Candara" panose="020E0502030303020204" pitchFamily="34" charset="0"/>
              </a:rPr>
              <a:t>A esperança não decepciona.</a:t>
            </a:r>
            <a:endParaRPr lang="pt-BR" sz="80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528D591-EE10-DB58-4A49-C815F7369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83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E38D7929-9AD2-943D-A3C5-24AABCD17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569" y="5515897"/>
            <a:ext cx="5903167" cy="110351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8800" dirty="0" err="1">
                <a:solidFill>
                  <a:srgbClr val="C00000"/>
                </a:solidFill>
                <a:latin typeface="Candara" panose="020E0502030303020204" pitchFamily="34" charset="0"/>
              </a:rPr>
              <a:t>Rm</a:t>
            </a:r>
            <a:r>
              <a:rPr lang="pt-BR" sz="8800" dirty="0">
                <a:solidFill>
                  <a:srgbClr val="C00000"/>
                </a:solidFill>
                <a:latin typeface="Candara" panose="020E0502030303020204" pitchFamily="34" charset="0"/>
              </a:rPr>
              <a:t> 5,5</a:t>
            </a:r>
            <a:endParaRPr lang="en-US" sz="344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97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D8521-C9E6-9DFD-C747-2B2CC2562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088F7-3D33-1EB3-5CD7-85FEDE7A4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83457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2800" dirty="0" err="1">
                <a:solidFill>
                  <a:schemeClr val="bg1"/>
                </a:solidFill>
                <a:latin typeface="Candara" panose="020E0502030303020204" pitchFamily="34" charset="0"/>
              </a:rPr>
              <a:t>Rm</a:t>
            </a:r>
            <a:r>
              <a:rPr lang="pt-BR" sz="2800" dirty="0">
                <a:solidFill>
                  <a:schemeClr val="bg1"/>
                </a:solidFill>
                <a:latin typeface="Candara" panose="020E0502030303020204" pitchFamily="34" charset="0"/>
              </a:rPr>
              <a:t> 5,1-6 [v. 5]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5822BE-F8B5-8281-FA06-E2E325075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383458"/>
            <a:ext cx="12191999" cy="647454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pt-BR" sz="500" baseline="30000" dirty="0">
              <a:solidFill>
                <a:srgbClr val="C0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t-BR" sz="3600" baseline="30000" dirty="0">
                <a:solidFill>
                  <a:srgbClr val="C00000"/>
                </a:solidFill>
              </a:rPr>
              <a:t>1</a:t>
            </a:r>
            <a:r>
              <a:rPr lang="pt-BR" sz="3600" dirty="0"/>
              <a:t> </a:t>
            </a:r>
            <a:r>
              <a:rPr lang="pt-BR" sz="4000" b="1" dirty="0">
                <a:solidFill>
                  <a:srgbClr val="BC8F00"/>
                </a:solidFill>
                <a:latin typeface="Candara" panose="020E0502030303020204" pitchFamily="34" charset="0"/>
              </a:rPr>
              <a:t>Justificados</a:t>
            </a:r>
            <a:r>
              <a:rPr lang="pt-BR" sz="3600" dirty="0"/>
              <a:t>, pois, mediante a fé, temos</a:t>
            </a:r>
            <a:r>
              <a:rPr lang="pt-BR" sz="4000" b="1" dirty="0">
                <a:solidFill>
                  <a:srgbClr val="BC8F00"/>
                </a:solidFill>
                <a:latin typeface="Candara" panose="020E0502030303020204" pitchFamily="34" charset="0"/>
              </a:rPr>
              <a:t> paz </a:t>
            </a:r>
            <a:r>
              <a:rPr lang="pt-BR" sz="3600" dirty="0"/>
              <a:t>com Deus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sz="3600" dirty="0"/>
              <a:t>  </a:t>
            </a:r>
            <a:r>
              <a:rPr lang="pt-BR" sz="3600" u="sng" dirty="0"/>
              <a:t>por meio de nosso Senhor Jesus Cristo</a:t>
            </a:r>
            <a:r>
              <a:rPr lang="pt-BR" sz="3600" dirty="0"/>
              <a:t>;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sz="3600" baseline="30000" dirty="0">
                <a:solidFill>
                  <a:srgbClr val="C00000"/>
                </a:solidFill>
              </a:rPr>
              <a:t>2</a:t>
            </a:r>
            <a:r>
              <a:rPr lang="pt-BR" sz="3600" dirty="0"/>
              <a:t> por intermédio de quem </a:t>
            </a:r>
            <a:r>
              <a:rPr lang="pt-BR" sz="3600" b="1" dirty="0">
                <a:solidFill>
                  <a:srgbClr val="BC8F00"/>
                </a:solidFill>
                <a:latin typeface="Candara" panose="020E0502030303020204" pitchFamily="34" charset="0"/>
              </a:rPr>
              <a:t>obtivemos acesso</a:t>
            </a:r>
            <a:r>
              <a:rPr lang="pt-BR" sz="3600" dirty="0"/>
              <a:t>,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sz="3600" dirty="0"/>
              <a:t>  pela fé, a esta graça na qual estamos </a:t>
            </a:r>
            <a:r>
              <a:rPr lang="pt-BR" sz="40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firmes</a:t>
            </a:r>
            <a:r>
              <a:rPr lang="pt-BR" sz="3600" dirty="0"/>
              <a:t>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sz="3600" dirty="0"/>
              <a:t>  e gloriamo-nos na </a:t>
            </a:r>
            <a:r>
              <a:rPr lang="pt-BR" sz="4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esperança</a:t>
            </a:r>
            <a:r>
              <a:rPr lang="pt-BR" sz="3600" dirty="0"/>
              <a:t> da glória de Deus.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sz="3600" baseline="30000" dirty="0">
                <a:solidFill>
                  <a:srgbClr val="C00000"/>
                </a:solidFill>
              </a:rPr>
              <a:t>3</a:t>
            </a:r>
            <a:r>
              <a:rPr lang="pt-BR" sz="3600" dirty="0"/>
              <a:t> E não somente isto, mas também nos gloriamos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sz="3600" dirty="0"/>
              <a:t>   nas próprias </a:t>
            </a:r>
            <a:r>
              <a:rPr lang="pt-BR" sz="48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tribulações</a:t>
            </a:r>
            <a:r>
              <a:rPr lang="pt-BR" sz="3600" dirty="0"/>
              <a:t>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sz="3600" dirty="0"/>
              <a:t>  sabendo que a </a:t>
            </a:r>
            <a:r>
              <a:rPr lang="pt-BR" sz="36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tribulação</a:t>
            </a:r>
            <a:r>
              <a:rPr lang="pt-BR" sz="3600" dirty="0"/>
              <a:t> produz </a:t>
            </a: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perseverança</a:t>
            </a:r>
            <a:r>
              <a:rPr lang="pt-BR" sz="3600" dirty="0"/>
              <a:t>;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sz="3600" baseline="30000" dirty="0">
                <a:solidFill>
                  <a:srgbClr val="C00000"/>
                </a:solidFill>
              </a:rPr>
              <a:t>4</a:t>
            </a:r>
            <a:r>
              <a:rPr lang="pt-BR" sz="3600" dirty="0"/>
              <a:t> e a </a:t>
            </a: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perseverança</a:t>
            </a:r>
            <a:r>
              <a:rPr lang="pt-BR" sz="3600" dirty="0"/>
              <a:t>, </a:t>
            </a: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experiência</a:t>
            </a:r>
            <a:r>
              <a:rPr lang="pt-BR" sz="3600" dirty="0"/>
              <a:t>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sz="3600" dirty="0"/>
              <a:t>   e a </a:t>
            </a: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experiência</a:t>
            </a:r>
            <a:r>
              <a:rPr lang="pt-BR" sz="3600" dirty="0"/>
              <a:t>, </a:t>
            </a:r>
            <a:r>
              <a:rPr lang="pt-BR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esperança</a:t>
            </a:r>
            <a:r>
              <a:rPr lang="pt-BR" sz="36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764159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008CE-8821-55BC-4DC3-F5093F52D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B47C3-AF7A-92C8-C8B2-8C1BD9F6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83457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2800" dirty="0" err="1">
                <a:solidFill>
                  <a:schemeClr val="bg1"/>
                </a:solidFill>
                <a:latin typeface="Candara" panose="020E0502030303020204" pitchFamily="34" charset="0"/>
              </a:rPr>
              <a:t>Rm</a:t>
            </a:r>
            <a:r>
              <a:rPr lang="pt-BR" sz="2800" dirty="0">
                <a:solidFill>
                  <a:schemeClr val="bg1"/>
                </a:solidFill>
                <a:latin typeface="Candara" panose="020E0502030303020204" pitchFamily="34" charset="0"/>
              </a:rPr>
              <a:t> 5,1-6 [v. 5]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838D7D-DB7C-BBE4-1ECA-878D3BB3C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383458"/>
            <a:ext cx="12191999" cy="64745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600" baseline="30000" dirty="0"/>
          </a:p>
          <a:p>
            <a:pPr marL="0" indent="0">
              <a:buNone/>
            </a:pPr>
            <a:r>
              <a:rPr lang="pt-BR" sz="4400" baseline="30000" dirty="0"/>
              <a:t>5</a:t>
            </a:r>
            <a:r>
              <a:rPr lang="pt-BR" sz="4400" dirty="0"/>
              <a:t> Ora, </a:t>
            </a:r>
            <a:r>
              <a:rPr lang="pt-BR" sz="4400" b="1" cap="all" dirty="0">
                <a:solidFill>
                  <a:srgbClr val="C00000"/>
                </a:solidFill>
                <a:latin typeface="Candara" panose="020E0502030303020204" pitchFamily="34" charset="0"/>
              </a:rPr>
              <a:t>a esperança não decepciona</a:t>
            </a:r>
            <a:r>
              <a:rPr lang="pt-BR" sz="4400" dirty="0"/>
              <a:t>, </a:t>
            </a:r>
          </a:p>
          <a:p>
            <a:pPr marL="0" indent="0">
              <a:buNone/>
            </a:pPr>
            <a:r>
              <a:rPr lang="pt-BR" sz="4400" dirty="0"/>
              <a:t>   porque o </a:t>
            </a:r>
            <a:r>
              <a:rPr lang="pt-BR" sz="4400" b="1" cap="all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amor</a:t>
            </a:r>
            <a:r>
              <a:rPr lang="pt-BR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de Deus </a:t>
            </a:r>
            <a:r>
              <a:rPr lang="pt-BR" sz="4400" dirty="0"/>
              <a:t>é derramado </a:t>
            </a:r>
          </a:p>
          <a:p>
            <a:pPr marL="0" indent="0">
              <a:buNone/>
            </a:pPr>
            <a:r>
              <a:rPr lang="pt-BR" sz="4400" dirty="0"/>
              <a:t>   em nossos corações pelo Espírito Santo, </a:t>
            </a:r>
          </a:p>
          <a:p>
            <a:pPr marL="0" indent="0">
              <a:buNone/>
            </a:pPr>
            <a:r>
              <a:rPr lang="pt-BR" sz="4400" dirty="0"/>
              <a:t>   que nos foi outorgado.  </a:t>
            </a:r>
          </a:p>
          <a:p>
            <a:pPr marL="0" indent="0">
              <a:buNone/>
            </a:pPr>
            <a:r>
              <a:rPr lang="pt-BR" sz="4400" baseline="30000" dirty="0"/>
              <a:t>6</a:t>
            </a:r>
            <a:r>
              <a:rPr lang="pt-BR" sz="4400" dirty="0"/>
              <a:t> Porque </a:t>
            </a:r>
            <a:r>
              <a:rPr lang="pt-BR" sz="4400" b="1" dirty="0">
                <a:solidFill>
                  <a:srgbClr val="0070C0"/>
                </a:solidFill>
                <a:latin typeface="Candara" panose="020E0502030303020204" pitchFamily="34" charset="0"/>
              </a:rPr>
              <a:t>Cristo</a:t>
            </a:r>
            <a:r>
              <a:rPr lang="pt-BR" sz="4400" dirty="0"/>
              <a:t>, </a:t>
            </a:r>
          </a:p>
          <a:p>
            <a:pPr marL="0" indent="0">
              <a:buNone/>
            </a:pPr>
            <a:r>
              <a:rPr lang="pt-BR" sz="4400" dirty="0"/>
              <a:t>   quando nós ainda éramos fracos, </a:t>
            </a:r>
          </a:p>
          <a:p>
            <a:pPr marL="0" indent="0">
              <a:buNone/>
            </a:pPr>
            <a:r>
              <a:rPr lang="pt-BR" sz="4400" dirty="0"/>
              <a:t>   </a:t>
            </a:r>
            <a:r>
              <a:rPr lang="pt-BR" sz="4400" b="1" dirty="0">
                <a:solidFill>
                  <a:srgbClr val="0070C0"/>
                </a:solidFill>
                <a:latin typeface="Candara" panose="020E0502030303020204" pitchFamily="34" charset="0"/>
              </a:rPr>
              <a:t>morreu</a:t>
            </a:r>
            <a:r>
              <a:rPr lang="pt-BR" sz="4400" dirty="0"/>
              <a:t> a seu tempo </a:t>
            </a:r>
            <a:r>
              <a:rPr lang="pt-BR" sz="4400" b="1" dirty="0">
                <a:solidFill>
                  <a:srgbClr val="0070C0"/>
                </a:solidFill>
                <a:latin typeface="Candara" panose="020E0502030303020204" pitchFamily="34" charset="0"/>
              </a:rPr>
              <a:t>pelos ímpios</a:t>
            </a:r>
            <a:r>
              <a:rPr lang="pt-BR" sz="4400" dirty="0"/>
              <a:t>.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9587059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5DCD55D-2C84-A151-39E5-A5853A9753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82" r="4189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AC5AB9-AA82-2027-88C9-2C838D509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90693"/>
            <a:ext cx="12192000" cy="32672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4700" b="1" dirty="0">
                <a:solidFill>
                  <a:srgbClr val="C00000"/>
                </a:solidFill>
                <a:latin typeface="Candara" panose="020E0502030303020204" pitchFamily="34" charset="0"/>
              </a:rPr>
              <a:t>Todos os que são guiados pelo Espírito de Deus</a:t>
            </a:r>
            <a:r>
              <a:rPr lang="pt-BR" sz="45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</a:p>
          <a:p>
            <a:pPr marL="0" indent="0">
              <a:buNone/>
            </a:pPr>
            <a:r>
              <a:rPr lang="pt-BR" sz="4500" b="1" dirty="0">
                <a:solidFill>
                  <a:srgbClr val="C00000"/>
                </a:solidFill>
                <a:latin typeface="Candara" panose="020E0502030303020204" pitchFamily="34" charset="0"/>
              </a:rPr>
              <a:t>			      </a:t>
            </a:r>
            <a:r>
              <a:rPr lang="pt-BR" sz="4700" b="1" dirty="0">
                <a:solidFill>
                  <a:srgbClr val="C00000"/>
                </a:solidFill>
                <a:latin typeface="Candara" panose="020E0502030303020204" pitchFamily="34" charset="0"/>
              </a:rPr>
              <a:t>são filhos de Deus.</a:t>
            </a:r>
          </a:p>
          <a:p>
            <a:pPr marL="0" indent="0" algn="r">
              <a:buNone/>
            </a:pPr>
            <a:r>
              <a:rPr lang="pt-BR" sz="47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pt-BR" sz="4700" b="1" dirty="0">
                <a:solidFill>
                  <a:srgbClr val="705500"/>
                </a:solidFill>
                <a:latin typeface="Candara" panose="020E0502030303020204" pitchFamily="34" charset="0"/>
              </a:rPr>
              <a:t>(</a:t>
            </a:r>
            <a:r>
              <a:rPr lang="pt-BR" sz="4700" b="1" dirty="0" err="1">
                <a:solidFill>
                  <a:srgbClr val="705500"/>
                </a:solidFill>
                <a:latin typeface="Candara" panose="020E0502030303020204" pitchFamily="34" charset="0"/>
              </a:rPr>
              <a:t>Rm</a:t>
            </a:r>
            <a:r>
              <a:rPr lang="pt-BR" sz="4700" b="1" dirty="0">
                <a:solidFill>
                  <a:srgbClr val="705500"/>
                </a:solidFill>
                <a:latin typeface="Candara" panose="020E0502030303020204" pitchFamily="34" charset="0"/>
              </a:rPr>
              <a:t> 8,14)</a:t>
            </a:r>
          </a:p>
        </p:txBody>
      </p:sp>
    </p:spTree>
    <p:extLst>
      <p:ext uri="{BB962C8B-B14F-4D97-AF65-F5344CB8AC3E}">
        <p14:creationId xmlns:p14="http://schemas.microsoft.com/office/powerpoint/2010/main" val="4045537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873F1-FC61-0E77-0001-57C8924D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</a:rPr>
              <a:t>Rm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</a:rPr>
              <a:t> 8,14-17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978A0E-6D4D-306A-894D-DC655A151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1613"/>
            <a:ext cx="12192000" cy="63663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baseline="30000" dirty="0"/>
              <a:t>14</a:t>
            </a:r>
            <a:r>
              <a:rPr lang="pt-BR" sz="3200" dirty="0"/>
              <a:t> Pois </a:t>
            </a:r>
            <a:r>
              <a:rPr lang="pt-BR" sz="3200" b="1" cap="all" dirty="0">
                <a:solidFill>
                  <a:srgbClr val="C00000"/>
                </a:solidFill>
                <a:latin typeface="Candara" panose="020E0502030303020204" pitchFamily="34" charset="0"/>
              </a:rPr>
              <a:t>todos</a:t>
            </a:r>
            <a:r>
              <a:rPr lang="pt-BR" sz="3200" dirty="0"/>
              <a:t> os que são </a:t>
            </a:r>
            <a:r>
              <a:rPr lang="pt-BR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guiados pelo Espírito de Deus </a:t>
            </a:r>
          </a:p>
          <a:p>
            <a:pPr marL="0" indent="0">
              <a:buNone/>
            </a:pPr>
            <a:r>
              <a:rPr lang="pt-BR" sz="3200" dirty="0"/>
              <a:t>    			             são </a:t>
            </a:r>
            <a:r>
              <a:rPr lang="pt-BR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filhos de Deus</a:t>
            </a:r>
            <a:r>
              <a:rPr lang="pt-BR" sz="3200" dirty="0"/>
              <a:t>.  </a:t>
            </a:r>
          </a:p>
          <a:p>
            <a:pPr marL="0" indent="0">
              <a:buNone/>
            </a:pPr>
            <a:r>
              <a:rPr lang="pt-BR" sz="3200" baseline="30000" dirty="0"/>
              <a:t>15</a:t>
            </a:r>
            <a:r>
              <a:rPr lang="pt-BR" sz="3200" dirty="0"/>
              <a:t> Porque não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recebestes o espírito de escravidão</a:t>
            </a:r>
            <a:r>
              <a:rPr lang="pt-BR" sz="3200" dirty="0"/>
              <a:t>, </a:t>
            </a:r>
          </a:p>
          <a:p>
            <a:pPr marL="0" indent="0">
              <a:buNone/>
            </a:pPr>
            <a:r>
              <a:rPr lang="pt-BR" sz="3200" dirty="0"/>
              <a:t>    para viverdes, outra vez, atemorizados, </a:t>
            </a:r>
          </a:p>
          <a:p>
            <a:pPr marL="0" indent="0">
              <a:buNone/>
            </a:pPr>
            <a:r>
              <a:rPr lang="pt-BR" sz="3200" dirty="0"/>
              <a:t>    mas	      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recebestes o espírito de </a:t>
            </a:r>
            <a:r>
              <a:rPr lang="pt-BR" sz="3200" b="1" cap="all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adoção</a:t>
            </a:r>
            <a:r>
              <a:rPr lang="pt-BR" sz="3200" dirty="0"/>
              <a:t>, </a:t>
            </a:r>
          </a:p>
          <a:p>
            <a:pPr marL="0" indent="0">
              <a:buNone/>
            </a:pPr>
            <a:r>
              <a:rPr lang="pt-BR" sz="3200" dirty="0"/>
              <a:t>    baseados no qual clamamos: </a:t>
            </a:r>
            <a:r>
              <a:rPr lang="pt-BR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Aba, Pai</a:t>
            </a:r>
            <a:r>
              <a:rPr lang="pt-BR" sz="3200" dirty="0"/>
              <a:t>.  </a:t>
            </a:r>
          </a:p>
          <a:p>
            <a:pPr marL="0" indent="0">
              <a:buNone/>
            </a:pPr>
            <a:r>
              <a:rPr lang="pt-BR" sz="3200" baseline="30000" dirty="0"/>
              <a:t>16</a:t>
            </a:r>
            <a:r>
              <a:rPr lang="pt-BR" sz="3200" dirty="0"/>
              <a:t> O próprio Espírito </a:t>
            </a:r>
            <a:r>
              <a:rPr lang="pt-BR" sz="3200" b="1" dirty="0">
                <a:solidFill>
                  <a:schemeClr val="accent4">
                    <a:lumMod val="75000"/>
                  </a:schemeClr>
                </a:solidFill>
              </a:rPr>
              <a:t>testifica</a:t>
            </a:r>
            <a:r>
              <a:rPr lang="pt-BR" sz="3200" dirty="0"/>
              <a:t> com o nosso espírito </a:t>
            </a:r>
          </a:p>
          <a:p>
            <a:pPr marL="0" indent="0">
              <a:buNone/>
            </a:pPr>
            <a:r>
              <a:rPr lang="pt-BR" sz="3200" dirty="0"/>
              <a:t>    que         </a:t>
            </a:r>
            <a:r>
              <a:rPr lang="pt-BR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somos filhos de Deus</a:t>
            </a:r>
            <a:r>
              <a:rPr lang="pt-BR" sz="3200" dirty="0"/>
              <a:t>.  </a:t>
            </a:r>
          </a:p>
          <a:p>
            <a:pPr marL="0" indent="0">
              <a:buNone/>
            </a:pPr>
            <a:r>
              <a:rPr lang="pt-BR" sz="3200" baseline="30000" dirty="0"/>
              <a:t>17</a:t>
            </a:r>
            <a:r>
              <a:rPr lang="pt-BR" sz="3200" dirty="0"/>
              <a:t> Ora, </a:t>
            </a:r>
            <a:r>
              <a:rPr lang="pt-BR" sz="3200" b="1" dirty="0">
                <a:solidFill>
                  <a:srgbClr val="7030A0"/>
                </a:solidFill>
              </a:rPr>
              <a:t>se</a:t>
            </a:r>
            <a:r>
              <a:rPr lang="pt-BR" sz="3200" dirty="0"/>
              <a:t> </a:t>
            </a:r>
            <a:r>
              <a:rPr lang="pt-BR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somos filhos</a:t>
            </a:r>
            <a:r>
              <a:rPr lang="pt-BR" sz="3200" dirty="0"/>
              <a:t>,                    </a:t>
            </a:r>
            <a:r>
              <a:rPr lang="pt-BR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somos também herdeiros</a:t>
            </a:r>
            <a:r>
              <a:rPr lang="pt-BR" sz="3200" dirty="0"/>
              <a:t>, </a:t>
            </a:r>
          </a:p>
          <a:p>
            <a:pPr marL="0" indent="0">
              <a:buNone/>
            </a:pPr>
            <a:r>
              <a:rPr lang="pt-BR" sz="3200" dirty="0"/>
              <a:t>                     </a:t>
            </a:r>
            <a:r>
              <a:rPr lang="pt-BR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herdeiros de Deus </a:t>
            </a:r>
            <a:r>
              <a:rPr lang="pt-BR" sz="3200" dirty="0"/>
              <a:t>e      </a:t>
            </a:r>
            <a:r>
              <a:rPr lang="pt-BR" sz="32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co-herdeiros</a:t>
            </a:r>
            <a:r>
              <a:rPr lang="pt-BR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 com Cristo</a:t>
            </a:r>
            <a:r>
              <a:rPr lang="pt-BR" sz="3200" dirty="0"/>
              <a:t>; </a:t>
            </a:r>
          </a:p>
          <a:p>
            <a:pPr marL="0" indent="0">
              <a:buNone/>
            </a:pPr>
            <a:r>
              <a:rPr lang="pt-BR" sz="3200" dirty="0"/>
              <a:t>              </a:t>
            </a:r>
            <a:r>
              <a:rPr lang="pt-BR" sz="3200" b="1" dirty="0">
                <a:solidFill>
                  <a:srgbClr val="7030A0"/>
                </a:solidFill>
              </a:rPr>
              <a:t>se </a:t>
            </a:r>
            <a:r>
              <a:rPr lang="pt-BR" sz="3200" dirty="0"/>
              <a:t>             com ele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sofremos</a:t>
            </a:r>
            <a:r>
              <a:rPr lang="pt-BR" sz="3200" dirty="0"/>
              <a:t>, </a:t>
            </a:r>
          </a:p>
          <a:p>
            <a:pPr marL="0" indent="0">
              <a:buNone/>
            </a:pPr>
            <a:r>
              <a:rPr lang="pt-BR" sz="3200" dirty="0"/>
              <a:t>              também com ele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seremos glorificados</a:t>
            </a:r>
            <a:r>
              <a:rPr lang="pt-BR" sz="3200" dirty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3064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818BE-F629-3AE5-720A-F0C54654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640505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 err="1">
                <a:solidFill>
                  <a:schemeClr val="bg1"/>
                </a:solidFill>
                <a:latin typeface="Candara" panose="020E0502030303020204" pitchFamily="34" charset="0"/>
              </a:rPr>
              <a:t>Rm</a:t>
            </a:r>
            <a:r>
              <a:rPr lang="pt-BR" dirty="0">
                <a:solidFill>
                  <a:schemeClr val="bg1"/>
                </a:solidFill>
                <a:latin typeface="Candara" panose="020E0502030303020204" pitchFamily="34" charset="0"/>
              </a:rPr>
              <a:t> 12,1-2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38FED9-7F73-ED52-5D3B-BBEB39C28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58761"/>
            <a:ext cx="12191999" cy="6180983"/>
          </a:xfrm>
        </p:spPr>
        <p:txBody>
          <a:bodyPr/>
          <a:lstStyle/>
          <a:p>
            <a:pPr marL="0" indent="0">
              <a:buNone/>
            </a:pPr>
            <a:r>
              <a:rPr lang="pt-BR" sz="3600" baseline="30000" dirty="0"/>
              <a:t>1</a:t>
            </a:r>
            <a:r>
              <a:rPr lang="pt-BR" sz="3600" dirty="0"/>
              <a:t> Exorto-vos, pois, irmãos, </a:t>
            </a:r>
          </a:p>
          <a:p>
            <a:pPr marL="0" indent="0">
              <a:buNone/>
            </a:pPr>
            <a:r>
              <a:rPr lang="pt-BR" sz="3600" dirty="0"/>
              <a:t>  pelas misericórdias de Deus, </a:t>
            </a:r>
          </a:p>
          <a:p>
            <a:pPr marL="0" indent="0">
              <a:buNone/>
            </a:pPr>
            <a:r>
              <a:rPr lang="pt-BR" sz="3600" dirty="0"/>
              <a:t>  que </a:t>
            </a:r>
            <a:r>
              <a:rPr lang="pt-BR" sz="3600" b="1" dirty="0">
                <a:solidFill>
                  <a:srgbClr val="C00000"/>
                </a:solidFill>
                <a:latin typeface="Candara" panose="020E0502030303020204" pitchFamily="34" charset="0"/>
              </a:rPr>
              <a:t>ofereceis vossos corpos </a:t>
            </a:r>
          </a:p>
          <a:p>
            <a:pPr marL="0" indent="0">
              <a:buNone/>
            </a:pPr>
            <a:r>
              <a:rPr lang="pt-BR" sz="3600" dirty="0"/>
              <a:t>  </a:t>
            </a:r>
            <a:r>
              <a:rPr lang="pt-BR" sz="3600" b="1" dirty="0">
                <a:solidFill>
                  <a:srgbClr val="C00000"/>
                </a:solidFill>
                <a:latin typeface="Candara" panose="020E0502030303020204" pitchFamily="34" charset="0"/>
              </a:rPr>
              <a:t>em sacrifício vivo, santo e agradável a Deus</a:t>
            </a:r>
            <a:r>
              <a:rPr lang="pt-BR" sz="3600" dirty="0"/>
              <a:t>, </a:t>
            </a:r>
          </a:p>
          <a:p>
            <a:pPr marL="0" indent="0">
              <a:buNone/>
            </a:pPr>
            <a:r>
              <a:rPr lang="pt-BR" sz="3600" dirty="0"/>
              <a:t>  que é o vosso </a:t>
            </a:r>
            <a:r>
              <a:rPr lang="pt-BR" sz="3600" b="1" dirty="0">
                <a:solidFill>
                  <a:srgbClr val="0070C0"/>
                </a:solidFill>
                <a:latin typeface="Candara" panose="020E0502030303020204" pitchFamily="34" charset="0"/>
              </a:rPr>
              <a:t>culto espiritual</a:t>
            </a:r>
            <a:r>
              <a:rPr lang="pt-BR" sz="3600" dirty="0"/>
              <a:t>.  </a:t>
            </a:r>
          </a:p>
          <a:p>
            <a:pPr marL="0" indent="0">
              <a:buNone/>
            </a:pPr>
            <a:r>
              <a:rPr lang="pt-BR" sz="3600" baseline="30000" dirty="0"/>
              <a:t>2</a:t>
            </a:r>
            <a:r>
              <a:rPr lang="pt-BR" sz="3600" dirty="0"/>
              <a:t> E </a:t>
            </a: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não vos conformeis </a:t>
            </a:r>
            <a:r>
              <a:rPr lang="pt-BR" sz="3600" dirty="0"/>
              <a:t>com este século, </a:t>
            </a:r>
          </a:p>
          <a:p>
            <a:pPr marL="0" indent="0">
              <a:buNone/>
            </a:pPr>
            <a:r>
              <a:rPr lang="pt-BR" sz="3600" dirty="0"/>
              <a:t>   </a:t>
            </a: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mas transformai-vos </a:t>
            </a:r>
            <a:r>
              <a:rPr lang="pt-BR" sz="3600" dirty="0"/>
              <a:t>pela renovação da vossa </a:t>
            </a: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mente</a:t>
            </a:r>
            <a:r>
              <a:rPr lang="pt-BR" sz="3600" dirty="0"/>
              <a:t>, </a:t>
            </a:r>
          </a:p>
          <a:p>
            <a:pPr marL="0" indent="0">
              <a:buNone/>
            </a:pPr>
            <a:r>
              <a:rPr lang="pt-BR" sz="3600" dirty="0"/>
              <a:t>   para que possais distinguir</a:t>
            </a:r>
          </a:p>
          <a:p>
            <a:pPr marL="0" indent="0">
              <a:buNone/>
            </a:pPr>
            <a:r>
              <a:rPr lang="pt-BR" sz="3600" dirty="0"/>
              <a:t>   o que é da </a:t>
            </a:r>
            <a:r>
              <a:rPr lang="pt-BR" sz="3600" b="1" dirty="0">
                <a:solidFill>
                  <a:srgbClr val="BC8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vontade de Deus</a:t>
            </a:r>
            <a:r>
              <a:rPr lang="pt-BR" sz="3600" dirty="0"/>
              <a:t>,</a:t>
            </a:r>
          </a:p>
          <a:p>
            <a:pPr marL="0" indent="0">
              <a:buNone/>
            </a:pPr>
            <a:r>
              <a:rPr lang="pt-BR" sz="3600" dirty="0"/>
              <a:t>   que é boa, agradável e perfeita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329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DD120-0561-572B-45FF-4BE1D2943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D91EB-EE69-E099-DB5F-A1B913BDE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550604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Comunidade de Roma: Fundação ?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9061F8-FE71-23E6-F0D0-B3A1F1622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0606"/>
            <a:ext cx="12192000" cy="6307393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t-BR" sz="4000" b="1" cap="all" dirty="0">
                <a:solidFill>
                  <a:srgbClr val="FFFF00"/>
                </a:solidFill>
                <a:latin typeface="Candara" panose="020E0502030303020204" pitchFamily="34" charset="0"/>
              </a:rPr>
              <a:t>Paulo</a:t>
            </a:r>
            <a:endParaRPr lang="pt-BR" sz="4000" b="1" cap="all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lv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pt-BR" sz="4000" dirty="0">
                <a:solidFill>
                  <a:schemeClr val="bg1"/>
                </a:solidFill>
              </a:rPr>
              <a:t>não é o fundador,</a:t>
            </a: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t-BR" sz="4000" dirty="0">
                <a:solidFill>
                  <a:schemeClr val="bg1"/>
                </a:solidFill>
              </a:rPr>
              <a:t>					</a:t>
            </a:r>
            <a:r>
              <a:rPr lang="pt-BR" sz="4000" dirty="0" err="1">
                <a:solidFill>
                  <a:srgbClr val="FFFF00"/>
                </a:solidFill>
              </a:rPr>
              <a:t>Rm</a:t>
            </a:r>
            <a:r>
              <a:rPr lang="pt-BR" sz="4000" dirty="0">
                <a:solidFill>
                  <a:srgbClr val="FFFF00"/>
                </a:solidFill>
              </a:rPr>
              <a:t> 15,18-23</a:t>
            </a:r>
            <a:r>
              <a:rPr lang="pt-BR" sz="4000" dirty="0">
                <a:solidFill>
                  <a:schemeClr val="bg1"/>
                </a:solidFill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t-BR" sz="4000" dirty="0">
                <a:solidFill>
                  <a:schemeClr val="bg1"/>
                </a:solidFill>
              </a:rPr>
              <a:t>- conhece membros da comunidade, </a:t>
            </a: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t-BR" sz="4000" dirty="0">
                <a:solidFill>
                  <a:schemeClr val="bg1"/>
                </a:solidFill>
              </a:rPr>
              <a:t>  					</a:t>
            </a:r>
            <a:r>
              <a:rPr lang="pt-BR" sz="4000" dirty="0" err="1">
                <a:solidFill>
                  <a:srgbClr val="FFFF00"/>
                </a:solidFill>
              </a:rPr>
              <a:t>Rm</a:t>
            </a:r>
            <a:r>
              <a:rPr lang="pt-BR" sz="4000" dirty="0">
                <a:solidFill>
                  <a:srgbClr val="FFFF00"/>
                </a:solidFill>
              </a:rPr>
              <a:t> 16,1-27</a:t>
            </a:r>
            <a:r>
              <a:rPr lang="pt-BR" sz="4000" dirty="0">
                <a:solidFill>
                  <a:schemeClr val="bg1"/>
                </a:solidFill>
              </a:rPr>
              <a:t>;</a:t>
            </a:r>
            <a:endParaRPr lang="pt-BR" sz="4000" dirty="0">
              <a:solidFill>
                <a:srgbClr val="FFFF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t-BR" sz="4000" dirty="0">
                <a:solidFill>
                  <a:schemeClr val="bg1"/>
                </a:solidFill>
              </a:rPr>
              <a:t>- conhecidos = companheiros na fadiga missionária, </a:t>
            </a: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t-BR" sz="4000" dirty="0">
                <a:solidFill>
                  <a:schemeClr val="bg1"/>
                </a:solidFill>
              </a:rPr>
              <a:t>					</a:t>
            </a:r>
            <a:r>
              <a:rPr lang="pt-BR" sz="4000" dirty="0" err="1">
                <a:solidFill>
                  <a:srgbClr val="FFFF00"/>
                </a:solidFill>
              </a:rPr>
              <a:t>Rm</a:t>
            </a:r>
            <a:r>
              <a:rPr lang="pt-BR" sz="4000" dirty="0">
                <a:solidFill>
                  <a:srgbClr val="FFFF00"/>
                </a:solidFill>
              </a:rPr>
              <a:t> 16,3</a:t>
            </a:r>
            <a:r>
              <a:rPr lang="pt-BR" sz="4000" dirty="0">
                <a:solidFill>
                  <a:schemeClr val="bg1"/>
                </a:solidFill>
              </a:rPr>
              <a:t>(-15).</a:t>
            </a: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t-BR" sz="4000" b="1" cap="all" dirty="0">
                <a:solidFill>
                  <a:srgbClr val="FFFF00"/>
                </a:solidFill>
                <a:latin typeface="Candara" panose="020E0502030303020204" pitchFamily="34" charset="0"/>
              </a:rPr>
              <a:t>Fundadores</a:t>
            </a:r>
            <a:r>
              <a:rPr lang="pt-BR" sz="4000" dirty="0">
                <a:solidFill>
                  <a:schemeClr val="bg1"/>
                </a:solidFill>
              </a:rPr>
              <a:t>: desconhecidos [anônimos].</a:t>
            </a:r>
          </a:p>
          <a:p>
            <a:pPr marL="914400" lvl="2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t-BR" sz="4000" dirty="0">
                <a:solidFill>
                  <a:schemeClr val="bg1"/>
                </a:solidFill>
              </a:rPr>
              <a:t>				</a:t>
            </a:r>
            <a:r>
              <a:rPr lang="pt-BR" sz="4000" dirty="0" err="1">
                <a:solidFill>
                  <a:srgbClr val="FFFF00"/>
                </a:solidFill>
              </a:rPr>
              <a:t>Rm</a:t>
            </a:r>
            <a:r>
              <a:rPr lang="pt-BR" sz="4000" dirty="0">
                <a:solidFill>
                  <a:srgbClr val="FFFF00"/>
                </a:solidFill>
              </a:rPr>
              <a:t> 16</a:t>
            </a:r>
            <a:r>
              <a:rPr lang="pt-BR" sz="4000" dirty="0">
                <a:solidFill>
                  <a:schemeClr val="bg1"/>
                </a:solidFill>
              </a:rPr>
              <a:t>: possíveis fundadores?</a:t>
            </a:r>
          </a:p>
        </p:txBody>
      </p:sp>
    </p:spTree>
    <p:extLst>
      <p:ext uri="{BB962C8B-B14F-4D97-AF65-F5344CB8AC3E}">
        <p14:creationId xmlns:p14="http://schemas.microsoft.com/office/powerpoint/2010/main" val="348352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2C95F-25A4-D5D2-16EE-B709B1A69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1044"/>
          </a:xfrm>
        </p:spPr>
        <p:txBody>
          <a:bodyPr>
            <a:noAutofit/>
          </a:bodyPr>
          <a:lstStyle/>
          <a:p>
            <a:pPr algn="ctr"/>
            <a:r>
              <a:rPr lang="pt-BR" b="1" cap="all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Com. DE Roma: </a:t>
            </a:r>
            <a:r>
              <a:rPr lang="pt-BR" b="1" cap="all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matrix</a:t>
            </a:r>
            <a:r>
              <a:rPr lang="pt-BR" b="1" cap="all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cultural e fundação</a:t>
            </a:r>
            <a:endParaRPr lang="pt-BR" sz="2400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1DFFA0-7D5E-47AE-9BCB-144A2E0E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1045"/>
            <a:ext cx="12191999" cy="5746955"/>
          </a:xfrm>
          <a:solidFill>
            <a:schemeClr val="tx2">
              <a:lumMod val="50000"/>
            </a:schemeClr>
          </a:solidFill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16000" b="1" cap="all" dirty="0">
                <a:solidFill>
                  <a:srgbClr val="FFFF00"/>
                </a:solidFill>
                <a:latin typeface="Candara" panose="020E0502030303020204" pitchFamily="34" charset="0"/>
              </a:rPr>
              <a:t>Dupla </a:t>
            </a:r>
            <a:r>
              <a:rPr lang="pt-BR" sz="16000" b="1" cap="all" dirty="0" err="1">
                <a:solidFill>
                  <a:srgbClr val="FFFF00"/>
                </a:solidFill>
                <a:latin typeface="Candara" panose="020E0502030303020204" pitchFamily="34" charset="0"/>
              </a:rPr>
              <a:t>matrix</a:t>
            </a:r>
            <a:r>
              <a:rPr lang="pt-BR" sz="16000" b="1" cap="all" dirty="0">
                <a:solidFill>
                  <a:srgbClr val="FFFF00"/>
                </a:solidFill>
                <a:latin typeface="Candara" panose="020E0502030303020204" pitchFamily="34" charset="0"/>
              </a:rPr>
              <a:t> cultural</a:t>
            </a:r>
            <a:r>
              <a:rPr lang="pt-BR" sz="14400" dirty="0">
                <a:solidFill>
                  <a:schemeClr val="bg1"/>
                </a:solidFill>
              </a:rPr>
              <a:t>: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14400" dirty="0">
                <a:solidFill>
                  <a:schemeClr val="bg1"/>
                </a:solidFill>
              </a:rPr>
              <a:t>1. </a:t>
            </a:r>
            <a:r>
              <a:rPr lang="pt-BR" sz="14400" b="1" cap="all" dirty="0">
                <a:solidFill>
                  <a:srgbClr val="FFFF00"/>
                </a:solidFill>
                <a:latin typeface="Candara" panose="020E0502030303020204" pitchFamily="34" charset="0"/>
              </a:rPr>
              <a:t>Judaica</a:t>
            </a:r>
            <a:r>
              <a:rPr lang="pt-BR" sz="14400" dirty="0">
                <a:solidFill>
                  <a:schemeClr val="bg1"/>
                </a:solidFill>
              </a:rPr>
              <a:t> (entre os anos 40 e 50). 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pt-BR" sz="12800" b="1" dirty="0" err="1">
                <a:solidFill>
                  <a:schemeClr val="bg1"/>
                </a:solidFill>
              </a:rPr>
              <a:t>Rm</a:t>
            </a:r>
            <a:r>
              <a:rPr lang="pt-BR" sz="12800" b="1" dirty="0">
                <a:solidFill>
                  <a:schemeClr val="bg1"/>
                </a:solidFill>
              </a:rPr>
              <a:t> 7,1 </a:t>
            </a:r>
            <a:r>
              <a:rPr lang="pt-BR" sz="12800" dirty="0">
                <a:solidFill>
                  <a:schemeClr val="bg1"/>
                </a:solidFill>
              </a:rPr>
              <a:t>= conhecem a lei mosaica.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t-BR" sz="3200" dirty="0">
              <a:solidFill>
                <a:schemeClr val="bg1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14400" dirty="0">
                <a:solidFill>
                  <a:schemeClr val="bg1"/>
                </a:solidFill>
              </a:rPr>
              <a:t>2. </a:t>
            </a:r>
            <a:r>
              <a:rPr lang="pt-BR" sz="14400" b="1" cap="all" dirty="0">
                <a:solidFill>
                  <a:srgbClr val="FFFF00"/>
                </a:solidFill>
                <a:latin typeface="Candara" panose="020E0502030303020204" pitchFamily="34" charset="0"/>
              </a:rPr>
              <a:t>gentílica</a:t>
            </a:r>
            <a:r>
              <a:rPr lang="pt-BR" sz="14400" dirty="0">
                <a:solidFill>
                  <a:schemeClr val="bg1"/>
                </a:solidFill>
              </a:rPr>
              <a:t>. 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14400" dirty="0">
                <a:solidFill>
                  <a:schemeClr val="bg1"/>
                </a:solidFill>
              </a:rPr>
              <a:t>	- </a:t>
            </a:r>
            <a:r>
              <a:rPr lang="pt-BR" sz="14400" b="1" dirty="0" err="1">
                <a:solidFill>
                  <a:schemeClr val="bg1"/>
                </a:solidFill>
              </a:rPr>
              <a:t>Rm</a:t>
            </a:r>
            <a:r>
              <a:rPr lang="pt-BR" sz="14400" b="1" dirty="0">
                <a:solidFill>
                  <a:schemeClr val="bg1"/>
                </a:solidFill>
              </a:rPr>
              <a:t> 11,13 </a:t>
            </a:r>
            <a:r>
              <a:rPr lang="pt-BR" sz="14400" dirty="0">
                <a:solidFill>
                  <a:schemeClr val="bg1"/>
                </a:solidFill>
              </a:rPr>
              <a:t>= interpelação aos gentios.</a:t>
            </a:r>
            <a:endParaRPr lang="pt-BR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7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99BE529E-0D8A-D92A-CBFD-D75A43467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7196390" cy="34290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88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atribuição</a:t>
            </a: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88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apostólica</a:t>
            </a: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é </a:t>
            </a:r>
            <a:r>
              <a:rPr lang="en-US" sz="88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encomiástica</a:t>
            </a:r>
            <a:endParaRPr lang="en-US" sz="8800" dirty="0"/>
          </a:p>
        </p:txBody>
      </p:sp>
      <p:pic>
        <p:nvPicPr>
          <p:cNvPr id="2052" name="Picture 4" descr="Pílulas Litúrgicas: A história da Solenidade de São Pedro e São Paulo, Apóstolos">
            <a:extLst>
              <a:ext uri="{FF2B5EF4-FFF2-40B4-BE49-F238E27FC236}">
                <a16:creationId xmlns:a16="http://schemas.microsoft.com/office/drawing/2014/main" id="{5BEEF154-F0CB-0D5E-796E-4AA26B200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/>
          <a:stretch>
            <a:fillRect/>
          </a:stretch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053">
            <a:extLst>
              <a:ext uri="{FF2B5EF4-FFF2-40B4-BE49-F238E27FC236}">
                <a16:creationId xmlns:a16="http://schemas.microsoft.com/office/drawing/2014/main" id="{4198F949-6AB8-9928-1394-93CF92D9F713}"/>
              </a:ext>
            </a:extLst>
          </p:cNvPr>
          <p:cNvSpPr txBox="1">
            <a:spLocks/>
          </p:cNvSpPr>
          <p:nvPr/>
        </p:nvSpPr>
        <p:spPr>
          <a:xfrm>
            <a:off x="-39329" y="3429001"/>
            <a:ext cx="723572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7200" dirty="0">
                <a:solidFill>
                  <a:schemeClr val="bg1"/>
                </a:solidFill>
              </a:rPr>
              <a:t>Igrejas “</a:t>
            </a:r>
            <a:r>
              <a:rPr lang="en-US" sz="7200" dirty="0" err="1">
                <a:solidFill>
                  <a:schemeClr val="bg1"/>
                </a:solidFill>
              </a:rPr>
              <a:t>domésticas</a:t>
            </a:r>
            <a:r>
              <a:rPr lang="en-US" sz="7200" dirty="0">
                <a:solidFill>
                  <a:schemeClr val="bg1"/>
                </a:solidFill>
              </a:rPr>
              <a:t>”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600" dirty="0">
                <a:solidFill>
                  <a:schemeClr val="bg1"/>
                </a:solidFill>
              </a:rPr>
              <a:t>Rm 16,1.4.5.16.23</a:t>
            </a:r>
          </a:p>
        </p:txBody>
      </p:sp>
    </p:spTree>
    <p:extLst>
      <p:ext uri="{BB962C8B-B14F-4D97-AF65-F5344CB8AC3E}">
        <p14:creationId xmlns:p14="http://schemas.microsoft.com/office/powerpoint/2010/main" val="147262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53970-1F05-FB11-F3B5-DE0905541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388FB-509F-5193-1C66-45CD10E2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6580"/>
          </a:xfrm>
        </p:spPr>
        <p:txBody>
          <a:bodyPr/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Carta aos Romanos: motivações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3EDAAA-CCD8-A7B8-7855-082E3B49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07923"/>
            <a:ext cx="12192000" cy="6150076"/>
          </a:xfrm>
          <a:solidFill>
            <a:schemeClr val="accent1">
              <a:lumMod val="50000"/>
            </a:schemeClr>
          </a:solidFill>
        </p:spPr>
        <p:txBody>
          <a:bodyPr>
            <a:normAutofit fontScale="85000" lnSpcReduction="20000"/>
          </a:bodyPr>
          <a:lstStyle/>
          <a:p>
            <a:pPr marL="742950" lvl="0" indent="-742950">
              <a:buAutoNum type="arabicPeriod"/>
            </a:pPr>
            <a:r>
              <a:rPr lang="pt-BR" sz="4100" dirty="0">
                <a:solidFill>
                  <a:srgbClr val="FFFF00"/>
                </a:solidFill>
              </a:rPr>
              <a:t>Desejo de ir a Roma </a:t>
            </a:r>
            <a:r>
              <a:rPr lang="pt-BR" sz="4100" dirty="0">
                <a:solidFill>
                  <a:schemeClr val="bg1"/>
                </a:solidFill>
              </a:rPr>
              <a:t>– </a:t>
            </a:r>
            <a:r>
              <a:rPr lang="pt-BR" sz="4100" dirty="0" err="1">
                <a:solidFill>
                  <a:schemeClr val="bg1"/>
                </a:solidFill>
              </a:rPr>
              <a:t>Rm</a:t>
            </a:r>
            <a:r>
              <a:rPr lang="pt-BR" sz="4100" dirty="0">
                <a:solidFill>
                  <a:schemeClr val="bg1"/>
                </a:solidFill>
              </a:rPr>
              <a:t> 15,23.</a:t>
            </a:r>
          </a:p>
          <a:p>
            <a:pPr marL="742950" lvl="0" indent="-742950">
              <a:buAutoNum type="arabicPeriod"/>
            </a:pPr>
            <a:endParaRPr lang="pt-BR" sz="1800" dirty="0">
              <a:solidFill>
                <a:schemeClr val="bg1"/>
              </a:solidFill>
            </a:endParaRPr>
          </a:p>
          <a:p>
            <a:pPr marL="742950" lvl="0" indent="-742950">
              <a:buAutoNum type="arabicPeriod"/>
            </a:pPr>
            <a:r>
              <a:rPr lang="pt-BR" sz="4100" dirty="0">
                <a:solidFill>
                  <a:srgbClr val="FFFF00"/>
                </a:solidFill>
              </a:rPr>
              <a:t>Apresentar a sua hermenêutica do Evangelho</a:t>
            </a:r>
            <a:r>
              <a:rPr lang="pt-BR" sz="4100" dirty="0">
                <a:solidFill>
                  <a:schemeClr val="bg1"/>
                </a:solidFill>
              </a:rPr>
              <a:t>.</a:t>
            </a:r>
          </a:p>
          <a:p>
            <a:pPr lvl="0">
              <a:buFontTx/>
              <a:buChar char="-"/>
            </a:pPr>
            <a:r>
              <a:rPr lang="pt-BR" sz="3500" dirty="0">
                <a:solidFill>
                  <a:schemeClr val="bg1"/>
                </a:solidFill>
              </a:rPr>
              <a:t>Igualdade de judeus e gentios diante da justificação de Deus.</a:t>
            </a:r>
          </a:p>
          <a:p>
            <a:pPr lvl="0">
              <a:buFontTx/>
              <a:buChar char="-"/>
            </a:pPr>
            <a:endParaRPr lang="pt-BR" sz="1800" dirty="0">
              <a:solidFill>
                <a:schemeClr val="bg1"/>
              </a:solidFill>
            </a:endParaRPr>
          </a:p>
          <a:p>
            <a:pPr marL="742950" lvl="0" indent="-742950">
              <a:buFont typeface="+mj-lt"/>
              <a:buAutoNum type="arabicPeriod" startAt="3"/>
            </a:pPr>
            <a:r>
              <a:rPr lang="pt-BR" sz="4100" dirty="0">
                <a:solidFill>
                  <a:srgbClr val="FFFF00"/>
                </a:solidFill>
              </a:rPr>
              <a:t>Problema com os gálatas e a iminente viagem a Jerusalém</a:t>
            </a:r>
            <a:r>
              <a:rPr lang="pt-BR" sz="3600" dirty="0">
                <a:solidFill>
                  <a:schemeClr val="bg1"/>
                </a:solidFill>
              </a:rPr>
              <a:t>.</a:t>
            </a:r>
          </a:p>
          <a:p>
            <a:pPr lvl="0">
              <a:buFontTx/>
              <a:buChar char="-"/>
            </a:pPr>
            <a:r>
              <a:rPr lang="pt-BR" sz="3500" dirty="0" err="1">
                <a:solidFill>
                  <a:schemeClr val="bg1"/>
                </a:solidFill>
              </a:rPr>
              <a:t>Rm</a:t>
            </a:r>
            <a:r>
              <a:rPr lang="pt-BR" sz="3500" dirty="0">
                <a:solidFill>
                  <a:schemeClr val="bg1"/>
                </a:solidFill>
              </a:rPr>
              <a:t> 15,25-33</a:t>
            </a:r>
          </a:p>
          <a:p>
            <a:pPr lvl="0">
              <a:buFontTx/>
              <a:buChar char="-"/>
            </a:pPr>
            <a:r>
              <a:rPr lang="pt-BR" sz="3500" dirty="0">
                <a:solidFill>
                  <a:schemeClr val="bg1"/>
                </a:solidFill>
              </a:rPr>
              <a:t>Paulo sofreu difamações (</a:t>
            </a:r>
            <a:r>
              <a:rPr lang="pt-BR" sz="3500" dirty="0" err="1">
                <a:solidFill>
                  <a:schemeClr val="bg1"/>
                </a:solidFill>
              </a:rPr>
              <a:t>Rm</a:t>
            </a:r>
            <a:r>
              <a:rPr lang="pt-BR" sz="3500" dirty="0">
                <a:solidFill>
                  <a:schemeClr val="bg1"/>
                </a:solidFill>
              </a:rPr>
              <a:t> 3,8; 14,16).</a:t>
            </a:r>
          </a:p>
          <a:p>
            <a:pPr lvl="0">
              <a:buFontTx/>
              <a:buChar char="-"/>
            </a:pPr>
            <a:r>
              <a:rPr lang="pt-BR" sz="3500" dirty="0">
                <a:solidFill>
                  <a:schemeClr val="bg1"/>
                </a:solidFill>
              </a:rPr>
              <a:t>Em </a:t>
            </a:r>
            <a:r>
              <a:rPr lang="pt-BR" sz="3500" dirty="0" err="1">
                <a:solidFill>
                  <a:schemeClr val="bg1"/>
                </a:solidFill>
              </a:rPr>
              <a:t>Gl</a:t>
            </a:r>
            <a:r>
              <a:rPr lang="pt-BR" sz="3500" dirty="0">
                <a:solidFill>
                  <a:schemeClr val="bg1"/>
                </a:solidFill>
              </a:rPr>
              <a:t>, ele é radical, fala da </a:t>
            </a:r>
            <a:r>
              <a:rPr lang="pt-BR" sz="3500" dirty="0" err="1">
                <a:solidFill>
                  <a:schemeClr val="bg1"/>
                </a:solidFill>
              </a:rPr>
              <a:t>abrogação</a:t>
            </a:r>
            <a:r>
              <a:rPr lang="pt-BR" sz="3500" dirty="0">
                <a:solidFill>
                  <a:schemeClr val="bg1"/>
                </a:solidFill>
              </a:rPr>
              <a:t> da Lei.</a:t>
            </a:r>
          </a:p>
          <a:p>
            <a:pPr lvl="0">
              <a:buFontTx/>
              <a:buChar char="-"/>
            </a:pPr>
            <a:r>
              <a:rPr lang="pt-BR" sz="3500" dirty="0">
                <a:solidFill>
                  <a:schemeClr val="bg1"/>
                </a:solidFill>
              </a:rPr>
              <a:t>Em </a:t>
            </a:r>
            <a:r>
              <a:rPr lang="pt-BR" sz="3500" dirty="0" err="1">
                <a:solidFill>
                  <a:schemeClr val="bg1"/>
                </a:solidFill>
              </a:rPr>
              <a:t>Rm</a:t>
            </a:r>
            <a:r>
              <a:rPr lang="pt-BR" sz="3500" dirty="0">
                <a:solidFill>
                  <a:schemeClr val="bg1"/>
                </a:solidFill>
              </a:rPr>
              <a:t>, o tom é mais pacato. </a:t>
            </a:r>
          </a:p>
          <a:p>
            <a:pPr lvl="0">
              <a:buFontTx/>
              <a:buChar char="-"/>
            </a:pPr>
            <a:r>
              <a:rPr lang="pt-BR" sz="3500" dirty="0">
                <a:solidFill>
                  <a:schemeClr val="bg1"/>
                </a:solidFill>
              </a:rPr>
              <a:t>A posição mais rígida de </a:t>
            </a:r>
            <a:r>
              <a:rPr lang="pt-BR" sz="3500" dirty="0" err="1">
                <a:solidFill>
                  <a:schemeClr val="bg1"/>
                </a:solidFill>
              </a:rPr>
              <a:t>Gl</a:t>
            </a:r>
            <a:r>
              <a:rPr lang="pt-BR" sz="3500" dirty="0">
                <a:solidFill>
                  <a:schemeClr val="bg1"/>
                </a:solidFill>
              </a:rPr>
              <a:t> já deve ser conhecida em Roma.</a:t>
            </a:r>
          </a:p>
          <a:p>
            <a:pPr marL="0" lvl="0" indent="0">
              <a:buNone/>
            </a:pPr>
            <a:endParaRPr lang="pt-BR" sz="1800" dirty="0">
              <a:solidFill>
                <a:schemeClr val="bg1"/>
              </a:solidFill>
            </a:endParaRPr>
          </a:p>
          <a:p>
            <a:pPr marL="742950" lvl="0" indent="-742950">
              <a:buFont typeface="+mj-lt"/>
              <a:buAutoNum type="arabicPeriod" startAt="4"/>
            </a:pPr>
            <a:r>
              <a:rPr lang="pt-BR" sz="4100" dirty="0">
                <a:solidFill>
                  <a:srgbClr val="FFFF00"/>
                </a:solidFill>
              </a:rPr>
              <a:t>Projeto de ir à Espanha</a:t>
            </a:r>
            <a:r>
              <a:rPr lang="pt-BR" sz="4100" dirty="0">
                <a:solidFill>
                  <a:schemeClr val="bg1"/>
                </a:solidFill>
              </a:rPr>
              <a:t>.</a:t>
            </a:r>
          </a:p>
          <a:p>
            <a:pPr marL="0" lvl="0" indent="0">
              <a:buNone/>
            </a:pPr>
            <a:r>
              <a:rPr lang="pt-BR" sz="3600" dirty="0">
                <a:solidFill>
                  <a:schemeClr val="bg1"/>
                </a:solidFill>
              </a:rPr>
              <a:t>- </a:t>
            </a:r>
            <a:r>
              <a:rPr lang="pt-BR" sz="3500" dirty="0">
                <a:solidFill>
                  <a:schemeClr val="bg1"/>
                </a:solidFill>
              </a:rPr>
              <a:t>Espera ser apoiado pelos romanos (</a:t>
            </a:r>
            <a:r>
              <a:rPr lang="pt-BR" sz="3500" dirty="0" err="1">
                <a:solidFill>
                  <a:schemeClr val="bg1"/>
                </a:solidFill>
              </a:rPr>
              <a:t>Rm</a:t>
            </a:r>
            <a:r>
              <a:rPr lang="pt-BR" sz="3500" dirty="0">
                <a:solidFill>
                  <a:schemeClr val="bg1"/>
                </a:solidFill>
              </a:rPr>
              <a:t> 15,24).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9595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0EFBC-92D1-8A86-877F-3C359C33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70038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>
                <a:solidFill>
                  <a:schemeClr val="accent1">
                    <a:lumMod val="50000"/>
                  </a:schemeClr>
                </a:solidFill>
              </a:rPr>
              <a:t>Onde? Quando? Gênero?</a:t>
            </a:r>
            <a:endParaRPr lang="pt-BR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1DFFA0-7D5E-47AE-9BCB-144A2E0E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0039"/>
            <a:ext cx="12192000" cy="5687960"/>
          </a:xfrm>
          <a:solidFill>
            <a:schemeClr val="accent1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pt-BR" sz="5000" b="1" dirty="0">
                <a:solidFill>
                  <a:srgbClr val="FFFF00"/>
                </a:solidFill>
                <a:latin typeface="Candara" panose="020E0502030303020204" pitchFamily="34" charset="0"/>
              </a:rPr>
              <a:t>Onde</a:t>
            </a:r>
            <a:r>
              <a:rPr lang="pt-BR" sz="5000" dirty="0">
                <a:solidFill>
                  <a:schemeClr val="bg1"/>
                </a:solidFill>
              </a:rPr>
              <a:t>: Corinto.</a:t>
            </a:r>
          </a:p>
          <a:p>
            <a:pPr marL="0" lvl="0" indent="0">
              <a:buNone/>
            </a:pPr>
            <a:endParaRPr lang="pt-BR" sz="25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pt-BR" sz="5400" b="1" dirty="0">
                <a:solidFill>
                  <a:srgbClr val="FFFF00"/>
                </a:solidFill>
                <a:latin typeface="Candara" panose="020E0502030303020204" pitchFamily="34" charset="0"/>
              </a:rPr>
              <a:t>Quando</a:t>
            </a:r>
            <a:r>
              <a:rPr lang="pt-BR" sz="5000" dirty="0">
                <a:solidFill>
                  <a:schemeClr val="bg1"/>
                </a:solidFill>
              </a:rPr>
              <a:t>: metade dos anos 50 d.C.: </a:t>
            </a:r>
          </a:p>
          <a:p>
            <a:pPr marL="0" lvl="0" indent="0">
              <a:buNone/>
            </a:pPr>
            <a:r>
              <a:rPr lang="pt-BR" sz="3200" dirty="0">
                <a:solidFill>
                  <a:schemeClr val="bg1"/>
                </a:solidFill>
              </a:rPr>
              <a:t>- </a:t>
            </a:r>
            <a:r>
              <a:rPr lang="pt-BR" sz="4000" dirty="0">
                <a:solidFill>
                  <a:schemeClr val="bg1"/>
                </a:solidFill>
              </a:rPr>
              <a:t>entre os anos 54-55 [57-58], </a:t>
            </a:r>
          </a:p>
          <a:p>
            <a:pPr lvl="0">
              <a:buFontTx/>
              <a:buChar char="-"/>
            </a:pPr>
            <a:r>
              <a:rPr lang="pt-BR" sz="4000" dirty="0">
                <a:solidFill>
                  <a:schemeClr val="bg1"/>
                </a:solidFill>
              </a:rPr>
              <a:t>prestes a subir a Jerusalém, </a:t>
            </a:r>
          </a:p>
          <a:p>
            <a:pPr lvl="0">
              <a:buFontTx/>
              <a:buChar char="-"/>
            </a:pPr>
            <a:r>
              <a:rPr lang="pt-BR" sz="4000" dirty="0">
                <a:solidFill>
                  <a:schemeClr val="bg1"/>
                </a:solidFill>
              </a:rPr>
              <a:t>na conclusão da terceira viagem missionária </a:t>
            </a:r>
            <a:r>
              <a:rPr lang="pt-BR" sz="3200" dirty="0">
                <a:solidFill>
                  <a:schemeClr val="bg1"/>
                </a:solidFill>
              </a:rPr>
              <a:t>(15,14-33).</a:t>
            </a:r>
            <a:endParaRPr lang="pt-BR" sz="40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pt-BR" sz="25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pt-BR" sz="5400" b="1" dirty="0">
                <a:solidFill>
                  <a:srgbClr val="FFFF00"/>
                </a:solidFill>
                <a:latin typeface="Candara" panose="020E0502030303020204" pitchFamily="34" charset="0"/>
              </a:rPr>
              <a:t>Gênero</a:t>
            </a:r>
            <a:r>
              <a:rPr lang="pt-BR" sz="5000" dirty="0">
                <a:solidFill>
                  <a:schemeClr val="bg1"/>
                </a:solidFill>
              </a:rPr>
              <a:t>: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5000" dirty="0">
                <a:solidFill>
                  <a:schemeClr val="bg1"/>
                </a:solidFill>
              </a:rPr>
              <a:t>múltiplo.</a:t>
            </a:r>
          </a:p>
          <a:p>
            <a:pPr marL="0" lvl="0" indent="0">
              <a:buNone/>
            </a:pPr>
            <a:r>
              <a:rPr lang="pt-BR" sz="4000" dirty="0">
                <a:solidFill>
                  <a:schemeClr val="bg1"/>
                </a:solidFill>
              </a:rPr>
              <a:t>- di</a:t>
            </a:r>
            <a:r>
              <a:rPr lang="pt-BR" sz="4400" dirty="0">
                <a:solidFill>
                  <a:schemeClr val="bg1"/>
                </a:solidFill>
              </a:rPr>
              <a:t>atribe, </a:t>
            </a:r>
            <a:r>
              <a:rPr lang="pt-BR" sz="4400" dirty="0" err="1">
                <a:solidFill>
                  <a:schemeClr val="bg1"/>
                </a:solidFill>
              </a:rPr>
              <a:t>midrash</a:t>
            </a:r>
            <a:r>
              <a:rPr lang="pt-BR" sz="4400" dirty="0">
                <a:solidFill>
                  <a:schemeClr val="bg1"/>
                </a:solidFill>
              </a:rPr>
              <a:t>, parênesis </a:t>
            </a:r>
            <a:r>
              <a:rPr lang="pt-BR" sz="4000" dirty="0">
                <a:solidFill>
                  <a:schemeClr val="bg1"/>
                </a:solidFill>
              </a:rPr>
              <a:t>...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84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F6143-D22E-2B19-2325-97CC78121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1736D-EBA0-BEDB-A17C-D671E05ED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14632"/>
            <a:ext cx="6116549" cy="5803780"/>
          </a:xfrm>
        </p:spPr>
        <p:txBody>
          <a:bodyPr>
            <a:normAutofit/>
          </a:bodyPr>
          <a:lstStyle/>
          <a:p>
            <a:r>
              <a:rPr lang="pt-BR" sz="7200" b="1" dirty="0">
                <a:solidFill>
                  <a:srgbClr val="C00000"/>
                </a:solidFill>
                <a:latin typeface="Candara" panose="020E0502030303020204" pitchFamily="34" charset="0"/>
              </a:rPr>
              <a:t>Qual é </a:t>
            </a:r>
            <a:br>
              <a:rPr lang="pt-BR" sz="7200" b="1" dirty="0">
                <a:solidFill>
                  <a:srgbClr val="C00000"/>
                </a:solidFill>
                <a:latin typeface="Candara" panose="020E0502030303020204" pitchFamily="34" charset="0"/>
              </a:rPr>
            </a:br>
            <a:r>
              <a:rPr lang="pt-BR" sz="7200" b="1" dirty="0">
                <a:solidFill>
                  <a:srgbClr val="C00000"/>
                </a:solidFill>
                <a:latin typeface="Candara" panose="020E0502030303020204" pitchFamily="34" charset="0"/>
              </a:rPr>
              <a:t>o </a:t>
            </a:r>
            <a:r>
              <a:rPr lang="pt-BR" sz="115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foco</a:t>
            </a:r>
            <a:r>
              <a:rPr lang="pt-BR" sz="72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br>
              <a:rPr lang="pt-BR" sz="7200" b="1" dirty="0">
                <a:solidFill>
                  <a:srgbClr val="C00000"/>
                </a:solidFill>
                <a:latin typeface="Candara" panose="020E0502030303020204" pitchFamily="34" charset="0"/>
              </a:rPr>
            </a:br>
            <a:r>
              <a:rPr lang="pt-BR" sz="7200" b="1" dirty="0">
                <a:solidFill>
                  <a:srgbClr val="C00000"/>
                </a:solidFill>
                <a:latin typeface="Candara" panose="020E0502030303020204" pitchFamily="34" charset="0"/>
              </a:rPr>
              <a:t>da Carta </a:t>
            </a:r>
            <a:br>
              <a:rPr lang="pt-BR" sz="7200" b="1" dirty="0">
                <a:solidFill>
                  <a:srgbClr val="C00000"/>
                </a:solidFill>
                <a:latin typeface="Candara" panose="020E0502030303020204" pitchFamily="34" charset="0"/>
              </a:rPr>
            </a:br>
            <a:r>
              <a:rPr lang="pt-BR" sz="7200" b="1" dirty="0">
                <a:solidFill>
                  <a:srgbClr val="C00000"/>
                </a:solidFill>
                <a:latin typeface="Candara" panose="020E0502030303020204" pitchFamily="34" charset="0"/>
              </a:rPr>
              <a:t>aos Romanos?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7423523-8785-FD7F-449C-D197C0BC3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83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330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1902</Words>
  <Application>Microsoft Office PowerPoint</Application>
  <PresentationFormat>Widescreen</PresentationFormat>
  <Paragraphs>301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4" baseType="lpstr">
      <vt:lpstr>Aptos</vt:lpstr>
      <vt:lpstr>Aptos Display</vt:lpstr>
      <vt:lpstr>Arial</vt:lpstr>
      <vt:lpstr>Bwgrkn</vt:lpstr>
      <vt:lpstr>Candara</vt:lpstr>
      <vt:lpstr>Tema do Office</vt:lpstr>
      <vt:lpstr>Carta aos Romanos   Mês da Bíblia setembro/2025</vt:lpstr>
      <vt:lpstr>Apresentação do PowerPoint</vt:lpstr>
      <vt:lpstr>Informações iniciais</vt:lpstr>
      <vt:lpstr>Comunidade de Roma: Fundação ?</vt:lpstr>
      <vt:lpstr>Com. DE Roma: matrix cultural e fundação</vt:lpstr>
      <vt:lpstr>Apresentação do PowerPoint</vt:lpstr>
      <vt:lpstr>Carta aos Romanos: motivações</vt:lpstr>
      <vt:lpstr>Onde? Quando? Gênero?</vt:lpstr>
      <vt:lpstr>Qual é  o foco  da Carta  aos Romanos?</vt:lpstr>
      <vt:lpstr>Observações preliminares: retórica e foco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Rm 1,16-17 – propositio generalis </vt:lpstr>
      <vt:lpstr>Apresentação do PowerPoint</vt:lpstr>
      <vt:lpstr>Rm 1,16-17 – propositio generalis</vt:lpstr>
      <vt:lpstr>Apresentação do PowerPoint</vt:lpstr>
      <vt:lpstr>Justiça de Deus  - sentido antropológico-passivo:     nova condição do justificado - sentido teológico-ativo:    atributo divino</vt:lpstr>
      <vt:lpstr>justiça = relação</vt:lpstr>
      <vt:lpstr>Rm 1,16-17</vt:lpstr>
      <vt:lpstr>Aspectos do Evangelho: síntese</vt:lpstr>
      <vt:lpstr>Evangelho</vt:lpstr>
      <vt:lpstr>Lei e Evangelho em Rm</vt:lpstr>
      <vt:lpstr>Fazendo “justiça” à justificação </vt:lpstr>
      <vt:lpstr>Apresentação do PowerPoint</vt:lpstr>
      <vt:lpstr>CRISTOLOGIA</vt:lpstr>
      <vt:lpstr>[Rm 1,18-3,20]         Rm 3,21-22</vt:lpstr>
      <vt:lpstr>Rm 3,23</vt:lpstr>
      <vt:lpstr>Rm 3,24-25</vt:lpstr>
      <vt:lpstr>Rm 3,26</vt:lpstr>
      <vt:lpstr>A esperança não decepciona.</vt:lpstr>
      <vt:lpstr>Rm 5,1-6 [v. 5]</vt:lpstr>
      <vt:lpstr>Rm 5,1-6 [v. 5]</vt:lpstr>
      <vt:lpstr>Apresentação do PowerPoint</vt:lpstr>
      <vt:lpstr>Rm 8,14-17 </vt:lpstr>
      <vt:lpstr>Rm 12,1-2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 Richard Lopes</dc:creator>
  <cp:lastModifiedBy>Jean Richard Lopes</cp:lastModifiedBy>
  <cp:revision>139</cp:revision>
  <dcterms:created xsi:type="dcterms:W3CDTF">2025-08-27T18:15:04Z</dcterms:created>
  <dcterms:modified xsi:type="dcterms:W3CDTF">2025-08-29T12:09:56Z</dcterms:modified>
</cp:coreProperties>
</file>